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76" r:id="rId2"/>
    <p:sldId id="259" r:id="rId3"/>
    <p:sldId id="317" r:id="rId4"/>
    <p:sldId id="320" r:id="rId5"/>
    <p:sldId id="318" r:id="rId6"/>
    <p:sldId id="321" r:id="rId7"/>
    <p:sldId id="322" r:id="rId8"/>
    <p:sldId id="323" r:id="rId9"/>
    <p:sldId id="324" r:id="rId10"/>
    <p:sldId id="278" r:id="rId11"/>
    <p:sldId id="325" r:id="rId12"/>
    <p:sldId id="326" r:id="rId13"/>
    <p:sldId id="327" r:id="rId14"/>
    <p:sldId id="329" r:id="rId15"/>
    <p:sldId id="328" r:id="rId16"/>
    <p:sldId id="330" r:id="rId17"/>
    <p:sldId id="331" r:id="rId18"/>
    <p:sldId id="263" r:id="rId19"/>
    <p:sldId id="332" r:id="rId20"/>
    <p:sldId id="333" r:id="rId21"/>
    <p:sldId id="334" r:id="rId22"/>
    <p:sldId id="335" r:id="rId23"/>
    <p:sldId id="336" r:id="rId24"/>
    <p:sldId id="337" r:id="rId25"/>
    <p:sldId id="338" r:id="rId26"/>
    <p:sldId id="279" r:id="rId27"/>
    <p:sldId id="339" r:id="rId28"/>
    <p:sldId id="281" r:id="rId29"/>
    <p:sldId id="266" r:id="rId30"/>
    <p:sldId id="268" r:id="rId31"/>
    <p:sldId id="340" r:id="rId32"/>
    <p:sldId id="341" r:id="rId33"/>
    <p:sldId id="342" r:id="rId34"/>
    <p:sldId id="343" r:id="rId35"/>
    <p:sldId id="347" r:id="rId36"/>
    <p:sldId id="348" r:id="rId37"/>
    <p:sldId id="349" r:id="rId38"/>
    <p:sldId id="312" r:id="rId39"/>
    <p:sldId id="345" r:id="rId40"/>
    <p:sldId id="344" r:id="rId41"/>
    <p:sldId id="346" r:id="rId42"/>
    <p:sldId id="282" r:id="rId43"/>
    <p:sldId id="286" r:id="rId44"/>
    <p:sldId id="300" r:id="rId45"/>
    <p:sldId id="350" r:id="rId46"/>
    <p:sldId id="314" r:id="rId47"/>
    <p:sldId id="351" r:id="rId48"/>
    <p:sldId id="352" r:id="rId49"/>
    <p:sldId id="353" r:id="rId50"/>
    <p:sldId id="354" r:id="rId51"/>
    <p:sldId id="357" r:id="rId52"/>
    <p:sldId id="358" r:id="rId53"/>
    <p:sldId id="359" r:id="rId54"/>
    <p:sldId id="36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7B7B8-1070-4FE7-A795-376177CEC689}"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1E0E02E1-61C9-4EB9-BA4F-C8E07D885F8C}">
      <dgm:prSet/>
      <dgm:spPr/>
      <dgm:t>
        <a:bodyPr/>
        <a:lstStyle/>
        <a:p>
          <a:r>
            <a:rPr lang="en-US" dirty="0">
              <a:latin typeface="Century Gothic" panose="020B0502020202020204" pitchFamily="34" charset="0"/>
            </a:rPr>
            <a:t>Comparison of </a:t>
          </a:r>
          <a:r>
            <a:rPr lang="en-US">
              <a:latin typeface="Century Gothic" panose="020B0502020202020204" pitchFamily="34" charset="0"/>
            </a:rPr>
            <a:t>two quantities.</a:t>
          </a:r>
          <a:endParaRPr lang="en-US" dirty="0">
            <a:latin typeface="Century Gothic" panose="020B0502020202020204" pitchFamily="34" charset="0"/>
          </a:endParaRPr>
        </a:p>
      </dgm:t>
    </dgm:pt>
    <dgm:pt modelId="{F2859906-7AD3-4D49-A99C-48D5591BFF25}" type="parTrans" cxnId="{9F73B15E-8E07-4BC0-9636-4F648440D245}">
      <dgm:prSet/>
      <dgm:spPr/>
      <dgm:t>
        <a:bodyPr/>
        <a:lstStyle/>
        <a:p>
          <a:endParaRPr lang="en-US"/>
        </a:p>
      </dgm:t>
    </dgm:pt>
    <dgm:pt modelId="{9A6D0E45-B489-4C9F-87FE-E9CF6FEDAA37}" type="sibTrans" cxnId="{9F73B15E-8E07-4BC0-9636-4F648440D245}">
      <dgm:prSet/>
      <dgm:spPr/>
      <dgm:t>
        <a:bodyPr/>
        <a:lstStyle/>
        <a:p>
          <a:endParaRPr lang="en-US"/>
        </a:p>
      </dgm:t>
    </dgm:pt>
    <dgm:pt modelId="{D567014F-62A0-42AF-A8E7-44072246649E}">
      <dgm:prSet/>
      <dgm:spPr/>
      <dgm:t>
        <a:bodyPr/>
        <a:lstStyle/>
        <a:p>
          <a:r>
            <a:rPr lang="en-US" dirty="0">
              <a:latin typeface="Century Gothic" panose="020B0502020202020204" pitchFamily="34" charset="0"/>
            </a:rPr>
            <a:t>The Cross-Product</a:t>
          </a:r>
        </a:p>
      </dgm:t>
    </dgm:pt>
    <dgm:pt modelId="{9FC446D6-5DAE-410B-99A4-05745016A9F4}" type="parTrans" cxnId="{F01778BA-C04E-4BD6-B2F5-386ECEA26BC1}">
      <dgm:prSet/>
      <dgm:spPr/>
      <dgm:t>
        <a:bodyPr/>
        <a:lstStyle/>
        <a:p>
          <a:endParaRPr lang="en-US"/>
        </a:p>
      </dgm:t>
    </dgm:pt>
    <dgm:pt modelId="{1A44067D-43FC-41CD-9DDA-88F308312BBA}" type="sibTrans" cxnId="{F01778BA-C04E-4BD6-B2F5-386ECEA26BC1}">
      <dgm:prSet/>
      <dgm:spPr/>
      <dgm:t>
        <a:bodyPr/>
        <a:lstStyle/>
        <a:p>
          <a:endParaRPr lang="en-US"/>
        </a:p>
      </dgm:t>
    </dgm:pt>
    <dgm:pt modelId="{24682286-786D-426F-91D7-860CAA913202}">
      <dgm:prSet/>
      <dgm:spPr/>
      <dgm:t>
        <a:bodyPr/>
        <a:lstStyle/>
        <a:p>
          <a:r>
            <a:rPr lang="en-US" dirty="0">
              <a:latin typeface="Century Gothic" panose="020B0502020202020204" pitchFamily="34" charset="0"/>
            </a:rPr>
            <a:t>In any true proportion, the cross-products are equal.</a:t>
          </a:r>
        </a:p>
      </dgm:t>
    </dgm:pt>
    <dgm:pt modelId="{2FB27A93-D46C-4596-B7F9-52822CE08A2E}" type="parTrans" cxnId="{B88632CE-71F8-487F-96B2-0C73414BAD39}">
      <dgm:prSet/>
      <dgm:spPr/>
      <dgm:t>
        <a:bodyPr/>
        <a:lstStyle/>
        <a:p>
          <a:endParaRPr lang="en-US"/>
        </a:p>
      </dgm:t>
    </dgm:pt>
    <dgm:pt modelId="{0A4B48BF-C1BE-4DBB-9E53-31406A114836}" type="sibTrans" cxnId="{B88632CE-71F8-487F-96B2-0C73414BAD39}">
      <dgm:prSet/>
      <dgm:spPr/>
      <dgm:t>
        <a:bodyPr/>
        <a:lstStyle/>
        <a:p>
          <a:endParaRPr lang="en-US"/>
        </a:p>
      </dgm:t>
    </dgm:pt>
    <dgm:pt modelId="{998B6E5C-E9B1-4320-8A79-8F3B4324EE92}">
      <dgm:prSet/>
      <dgm:spPr/>
      <dgm:t>
        <a:bodyPr/>
        <a:lstStyle/>
        <a:p>
          <a:r>
            <a:rPr lang="en-US" dirty="0">
              <a:latin typeface="Century Gothic" panose="020B0502020202020204" pitchFamily="34" charset="0"/>
            </a:rPr>
            <a:t>Proportion</a:t>
          </a:r>
        </a:p>
      </dgm:t>
    </dgm:pt>
    <dgm:pt modelId="{98D1D871-34CA-4F05-9C3B-C007A20AEC39}" type="parTrans" cxnId="{45560D6A-359F-4C51-88CF-51EA8A55FAFF}">
      <dgm:prSet/>
      <dgm:spPr/>
      <dgm:t>
        <a:bodyPr/>
        <a:lstStyle/>
        <a:p>
          <a:endParaRPr lang="en-US"/>
        </a:p>
      </dgm:t>
    </dgm:pt>
    <dgm:pt modelId="{6E1234A7-8E33-4ED2-A560-52E57B5D6102}" type="sibTrans" cxnId="{45560D6A-359F-4C51-88CF-51EA8A55FAFF}">
      <dgm:prSet/>
      <dgm:spPr/>
      <dgm:t>
        <a:bodyPr/>
        <a:lstStyle/>
        <a:p>
          <a:endParaRPr lang="en-US"/>
        </a:p>
      </dgm:t>
    </dgm:pt>
    <mc:AlternateContent xmlns:mc="http://schemas.openxmlformats.org/markup-compatibility/2006" xmlns:a14="http://schemas.microsoft.com/office/drawing/2010/main">
      <mc:Choice Requires="a14">
        <dgm:pt modelId="{702DE50C-4F68-4321-B837-BD2A63982DCC}">
          <dgm:prSet/>
          <dgm:spPr/>
          <dgm:t>
            <a:bodyPr/>
            <a:lstStyle/>
            <a:p>
              <a:r>
                <a:rPr lang="en-US" dirty="0">
                  <a:latin typeface="Century Gothic" panose="020B0502020202020204" pitchFamily="34" charset="0"/>
                </a:rPr>
                <a:t>The ratio of a to b can be expressed as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oMath>
              </a14:m>
              <a:r>
                <a:rPr lang="en-US" dirty="0">
                  <a:latin typeface="Century Gothic" panose="020B0502020202020204" pitchFamily="34" charset="0"/>
                </a:rPr>
                <a:t>, where b ≠ 0.</a:t>
              </a:r>
            </a:p>
          </dgm:t>
        </dgm:pt>
      </mc:Choice>
      <mc:Fallback xmlns="">
        <dgm:pt modelId="{702DE50C-4F68-4321-B837-BD2A63982DCC}">
          <dgm:prSet/>
          <dgm:spPr/>
          <dgm:t>
            <a:bodyPr/>
            <a:lstStyle/>
            <a:p>
              <a:r>
                <a:rPr lang="en-US" dirty="0">
                  <a:latin typeface="Century Gothic" panose="020B0502020202020204" pitchFamily="34" charset="0"/>
                </a:rPr>
                <a:t>The ratio of a to b can be expressed as </a:t>
              </a:r>
              <a:r>
                <a:rPr lang="en-US" b="0" i="0">
                  <a:latin typeface="Cambria Math" panose="02040503050406030204" pitchFamily="18" charset="0"/>
                </a:rPr>
                <a:t>𝑎/𝑏</a:t>
              </a:r>
              <a:r>
                <a:rPr lang="en-US" dirty="0">
                  <a:latin typeface="Century Gothic" panose="020B0502020202020204" pitchFamily="34" charset="0"/>
                </a:rPr>
                <a:t>, where b ≠ 0.</a:t>
              </a:r>
            </a:p>
          </dgm:t>
        </dgm:pt>
      </mc:Fallback>
    </mc:AlternateContent>
    <dgm:pt modelId="{BD6513AE-17B4-4E95-8C46-275B329C37DA}" type="parTrans" cxnId="{E7DE1EBE-6B15-4245-871F-699DACBB6DAC}">
      <dgm:prSet/>
      <dgm:spPr/>
      <dgm:t>
        <a:bodyPr/>
        <a:lstStyle/>
        <a:p>
          <a:endParaRPr lang="en-US"/>
        </a:p>
      </dgm:t>
    </dgm:pt>
    <dgm:pt modelId="{672CDB72-F4D5-4045-8E6B-244984D56278}" type="sibTrans" cxnId="{E7DE1EBE-6B15-4245-871F-699DACBB6DAC}">
      <dgm:prSet/>
      <dgm:spPr/>
      <dgm:t>
        <a:bodyPr/>
        <a:lstStyle/>
        <a:p>
          <a:endParaRPr lang="en-US"/>
        </a:p>
      </dgm:t>
    </dgm:pt>
    <dgm:pt modelId="{BACBBA83-BA26-4857-8650-7A02F87C5175}">
      <dgm:prSet/>
      <dgm:spPr/>
      <dgm:t>
        <a:bodyPr/>
        <a:lstStyle/>
        <a:p>
          <a:r>
            <a:rPr lang="en-US" dirty="0">
              <a:latin typeface="Century Gothic" panose="020B0502020202020204" pitchFamily="34" charset="0"/>
            </a:rPr>
            <a:t>An equation stating two ratios are equal</a:t>
          </a:r>
        </a:p>
      </dgm:t>
    </dgm:pt>
    <dgm:pt modelId="{46AAE05A-AA4A-40F3-8411-7A55B43AEB04}" type="parTrans" cxnId="{384FCDF7-5B78-487F-85B4-F27B7C287899}">
      <dgm:prSet/>
      <dgm:spPr/>
      <dgm:t>
        <a:bodyPr/>
        <a:lstStyle/>
        <a:p>
          <a:endParaRPr lang="en-US"/>
        </a:p>
      </dgm:t>
    </dgm:pt>
    <dgm:pt modelId="{37F544E5-7E64-4FF1-9473-64A91E4E1D75}" type="sibTrans" cxnId="{384FCDF7-5B78-487F-85B4-F27B7C287899}">
      <dgm:prSet/>
      <dgm:spPr/>
      <dgm:t>
        <a:bodyPr/>
        <a:lstStyle/>
        <a:p>
          <a:endParaRPr lang="en-US"/>
        </a:p>
      </dgm:t>
    </dgm:pt>
    <mc:AlternateContent xmlns:mc="http://schemas.openxmlformats.org/markup-compatibility/2006" xmlns:a14="http://schemas.microsoft.com/office/drawing/2010/main">
      <mc:Choice Requires="a14">
        <dgm:pt modelId="{40552E13-17A6-4057-99F5-5B948DC38009}">
          <dgm:prSet/>
          <dgm:spPr/>
          <dgm: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𝑑</m:t>
                      </m:r>
                    </m:den>
                  </m:f>
                </m:oMath>
              </a14:m>
              <a:r>
                <a:rPr lang="en-US" dirty="0">
                  <a:latin typeface="Century Gothic" panose="020B0502020202020204" pitchFamily="34" charset="0"/>
                </a:rPr>
                <a:t>; therefore </a:t>
              </a:r>
              <a14:m>
                <m:oMath xmlns:m="http://schemas.openxmlformats.org/officeDocument/2006/math">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𝑏𝑐</m:t>
                  </m:r>
                </m:oMath>
              </a14:m>
              <a:endParaRPr lang="en-US" dirty="0">
                <a:latin typeface="Century Gothic" panose="020B0502020202020204" pitchFamily="34" charset="0"/>
              </a:endParaRPr>
            </a:p>
          </dgm:t>
        </dgm:pt>
      </mc:Choice>
      <mc:Fallback xmlns="">
        <dgm:pt modelId="{40552E13-17A6-4057-99F5-5B948DC38009}">
          <dgm:prSet/>
          <dgm:spPr/>
          <dgm:t>
            <a:bodyPr/>
            <a:lstStyle/>
            <a:p>
              <a:r>
                <a:rPr lang="en-US" b="0" i="0">
                  <a:latin typeface="Cambria Math" panose="02040503050406030204" pitchFamily="18" charset="0"/>
                </a:rPr>
                <a:t>𝑎/𝑏=𝑐/𝑑</a:t>
              </a:r>
              <a:r>
                <a:rPr lang="en-US" dirty="0">
                  <a:latin typeface="Century Gothic" panose="020B0502020202020204" pitchFamily="34" charset="0"/>
                </a:rPr>
                <a:t>; therefore </a:t>
              </a:r>
              <a:r>
                <a:rPr lang="en-US" b="0" i="0">
                  <a:latin typeface="Cambria Math" panose="02040503050406030204" pitchFamily="18" charset="0"/>
                </a:rPr>
                <a:t>𝑎𝑑=𝑏𝑐</a:t>
              </a:r>
              <a:endParaRPr lang="en-US" dirty="0">
                <a:latin typeface="Century Gothic" panose="020B0502020202020204" pitchFamily="34" charset="0"/>
              </a:endParaRPr>
            </a:p>
          </dgm:t>
        </dgm:pt>
      </mc:Fallback>
    </mc:AlternateContent>
    <dgm:pt modelId="{F93231FE-A504-4020-93F1-3EBFE69DB61A}" type="parTrans" cxnId="{E807AA50-C63E-487C-B2AF-D83E04D7225A}">
      <dgm:prSet/>
      <dgm:spPr/>
      <dgm:t>
        <a:bodyPr/>
        <a:lstStyle/>
        <a:p>
          <a:endParaRPr lang="en-US"/>
        </a:p>
      </dgm:t>
    </dgm:pt>
    <dgm:pt modelId="{3F2A889F-71D5-47AE-B0CF-148BE9D9047C}" type="sibTrans" cxnId="{E807AA50-C63E-487C-B2AF-D83E04D7225A}">
      <dgm:prSet/>
      <dgm:spPr/>
      <dgm:t>
        <a:bodyPr/>
        <a:lstStyle/>
        <a:p>
          <a:endParaRPr lang="en-US"/>
        </a:p>
      </dgm:t>
    </dgm:pt>
    <dgm:pt modelId="{B68D0251-655D-4B34-B38F-C051232B2F9A}" type="pres">
      <dgm:prSet presAssocID="{AA17B7B8-1070-4FE7-A795-376177CEC689}" presName="linear" presStyleCnt="0">
        <dgm:presLayoutVars>
          <dgm:dir/>
          <dgm:animLvl val="lvl"/>
          <dgm:resizeHandles val="exact"/>
        </dgm:presLayoutVars>
      </dgm:prSet>
      <dgm:spPr/>
    </dgm:pt>
    <dgm:pt modelId="{C5B67418-A0BC-4FCE-BEC0-D55D542C0C68}" type="pres">
      <dgm:prSet presAssocID="{1E0E02E1-61C9-4EB9-BA4F-C8E07D885F8C}" presName="parentLin" presStyleCnt="0"/>
      <dgm:spPr/>
    </dgm:pt>
    <dgm:pt modelId="{83648E43-84A9-4DCD-835E-FB5B3FE24C18}" type="pres">
      <dgm:prSet presAssocID="{1E0E02E1-61C9-4EB9-BA4F-C8E07D885F8C}" presName="parentLeftMargin" presStyleLbl="node1" presStyleIdx="0" presStyleCnt="3"/>
      <dgm:spPr/>
    </dgm:pt>
    <dgm:pt modelId="{61C9A3D2-C5D9-44C8-805C-209A1D078760}" type="pres">
      <dgm:prSet presAssocID="{1E0E02E1-61C9-4EB9-BA4F-C8E07D885F8C}" presName="parentText" presStyleLbl="node1" presStyleIdx="0" presStyleCnt="3">
        <dgm:presLayoutVars>
          <dgm:chMax val="0"/>
          <dgm:bulletEnabled val="1"/>
        </dgm:presLayoutVars>
      </dgm:prSet>
      <dgm:spPr/>
    </dgm:pt>
    <dgm:pt modelId="{8D16048A-DA56-439C-9E38-88CEF8FF220D}" type="pres">
      <dgm:prSet presAssocID="{1E0E02E1-61C9-4EB9-BA4F-C8E07D885F8C}" presName="negativeSpace" presStyleCnt="0"/>
      <dgm:spPr/>
    </dgm:pt>
    <dgm:pt modelId="{D0A7E52F-4FF1-4A84-979E-7F241532643E}" type="pres">
      <dgm:prSet presAssocID="{1E0E02E1-61C9-4EB9-BA4F-C8E07D885F8C}" presName="childText" presStyleLbl="conFgAcc1" presStyleIdx="0" presStyleCnt="3">
        <dgm:presLayoutVars>
          <dgm:bulletEnabled val="1"/>
        </dgm:presLayoutVars>
      </dgm:prSet>
      <dgm:spPr/>
    </dgm:pt>
    <dgm:pt modelId="{2BAC82D7-6875-4758-9488-D31F25B28739}" type="pres">
      <dgm:prSet presAssocID="{9A6D0E45-B489-4C9F-87FE-E9CF6FEDAA37}" presName="spaceBetweenRectangles" presStyleCnt="0"/>
      <dgm:spPr/>
    </dgm:pt>
    <dgm:pt modelId="{74FE73EC-822C-4E15-B656-F23D8D711443}" type="pres">
      <dgm:prSet presAssocID="{998B6E5C-E9B1-4320-8A79-8F3B4324EE92}" presName="parentLin" presStyleCnt="0"/>
      <dgm:spPr/>
    </dgm:pt>
    <dgm:pt modelId="{06C34750-6250-435E-81E9-66A0FCA5D50C}" type="pres">
      <dgm:prSet presAssocID="{998B6E5C-E9B1-4320-8A79-8F3B4324EE92}" presName="parentLeftMargin" presStyleLbl="node1" presStyleIdx="0" presStyleCnt="3"/>
      <dgm:spPr/>
    </dgm:pt>
    <dgm:pt modelId="{BD2B9094-F6AC-4E8E-B9BA-FA064F59437E}" type="pres">
      <dgm:prSet presAssocID="{998B6E5C-E9B1-4320-8A79-8F3B4324EE92}" presName="parentText" presStyleLbl="node1" presStyleIdx="1" presStyleCnt="3">
        <dgm:presLayoutVars>
          <dgm:chMax val="0"/>
          <dgm:bulletEnabled val="1"/>
        </dgm:presLayoutVars>
      </dgm:prSet>
      <dgm:spPr/>
    </dgm:pt>
    <dgm:pt modelId="{EBD903D7-1A3C-4410-B396-4FD4D29E3DE6}" type="pres">
      <dgm:prSet presAssocID="{998B6E5C-E9B1-4320-8A79-8F3B4324EE92}" presName="negativeSpace" presStyleCnt="0"/>
      <dgm:spPr/>
    </dgm:pt>
    <dgm:pt modelId="{32883289-3D04-4316-A821-6872DFA0843D}" type="pres">
      <dgm:prSet presAssocID="{998B6E5C-E9B1-4320-8A79-8F3B4324EE92}" presName="childText" presStyleLbl="conFgAcc1" presStyleIdx="1" presStyleCnt="3">
        <dgm:presLayoutVars>
          <dgm:bulletEnabled val="1"/>
        </dgm:presLayoutVars>
      </dgm:prSet>
      <dgm:spPr/>
    </dgm:pt>
    <dgm:pt modelId="{B95D1480-7F01-46A2-9806-1FBE97EBF182}" type="pres">
      <dgm:prSet presAssocID="{6E1234A7-8E33-4ED2-A560-52E57B5D6102}" presName="spaceBetweenRectangles" presStyleCnt="0"/>
      <dgm:spPr/>
    </dgm:pt>
    <dgm:pt modelId="{3BEF6AF9-C28A-4EA2-AB02-65F734C35EF1}" type="pres">
      <dgm:prSet presAssocID="{D567014F-62A0-42AF-A8E7-44072246649E}" presName="parentLin" presStyleCnt="0"/>
      <dgm:spPr/>
    </dgm:pt>
    <dgm:pt modelId="{530E5120-571F-4010-A552-A8250A655958}" type="pres">
      <dgm:prSet presAssocID="{D567014F-62A0-42AF-A8E7-44072246649E}" presName="parentLeftMargin" presStyleLbl="node1" presStyleIdx="1" presStyleCnt="3"/>
      <dgm:spPr/>
    </dgm:pt>
    <dgm:pt modelId="{179FE1AC-1CDC-4919-B758-4B1DED1F52B7}" type="pres">
      <dgm:prSet presAssocID="{D567014F-62A0-42AF-A8E7-44072246649E}" presName="parentText" presStyleLbl="node1" presStyleIdx="2" presStyleCnt="3">
        <dgm:presLayoutVars>
          <dgm:chMax val="0"/>
          <dgm:bulletEnabled val="1"/>
        </dgm:presLayoutVars>
      </dgm:prSet>
      <dgm:spPr/>
    </dgm:pt>
    <dgm:pt modelId="{B7663CB8-5604-4BAE-AB0C-3DF4AF02851A}" type="pres">
      <dgm:prSet presAssocID="{D567014F-62A0-42AF-A8E7-44072246649E}" presName="negativeSpace" presStyleCnt="0"/>
      <dgm:spPr/>
    </dgm:pt>
    <dgm:pt modelId="{8CC1F282-6F24-4C32-9A77-0DE3CB44A20A}" type="pres">
      <dgm:prSet presAssocID="{D567014F-62A0-42AF-A8E7-44072246649E}" presName="childText" presStyleLbl="conFgAcc1" presStyleIdx="2" presStyleCnt="3">
        <dgm:presLayoutVars>
          <dgm:bulletEnabled val="1"/>
        </dgm:presLayoutVars>
      </dgm:prSet>
      <dgm:spPr/>
    </dgm:pt>
  </dgm:ptLst>
  <dgm:cxnLst>
    <dgm:cxn modelId="{4672FF0C-7709-44D5-A536-65D578118472}" type="presOf" srcId="{1E0E02E1-61C9-4EB9-BA4F-C8E07D885F8C}" destId="{83648E43-84A9-4DCD-835E-FB5B3FE24C18}" srcOrd="0" destOrd="0" presId="urn:microsoft.com/office/officeart/2005/8/layout/list1"/>
    <dgm:cxn modelId="{BC185E18-E4E8-42B0-9807-236F81199BE5}" type="presOf" srcId="{AA17B7B8-1070-4FE7-A795-376177CEC689}" destId="{B68D0251-655D-4B34-B38F-C051232B2F9A}" srcOrd="0" destOrd="0" presId="urn:microsoft.com/office/officeart/2005/8/layout/list1"/>
    <dgm:cxn modelId="{E34CC02E-6E3C-4C75-8AF3-054DAB18C456}" type="presOf" srcId="{40552E13-17A6-4057-99F5-5B948DC38009}" destId="{8CC1F282-6F24-4C32-9A77-0DE3CB44A20A}" srcOrd="0" destOrd="1" presId="urn:microsoft.com/office/officeart/2005/8/layout/list1"/>
    <dgm:cxn modelId="{BB002A38-D705-4839-A755-35B48D16A1F7}" type="presOf" srcId="{998B6E5C-E9B1-4320-8A79-8F3B4324EE92}" destId="{06C34750-6250-435E-81E9-66A0FCA5D50C}" srcOrd="0" destOrd="0" presId="urn:microsoft.com/office/officeart/2005/8/layout/list1"/>
    <dgm:cxn modelId="{36835D5D-779B-4B46-8A38-B0E1738A7A44}" type="presOf" srcId="{998B6E5C-E9B1-4320-8A79-8F3B4324EE92}" destId="{BD2B9094-F6AC-4E8E-B9BA-FA064F59437E}" srcOrd="1" destOrd="0" presId="urn:microsoft.com/office/officeart/2005/8/layout/list1"/>
    <dgm:cxn modelId="{9F73B15E-8E07-4BC0-9636-4F648440D245}" srcId="{AA17B7B8-1070-4FE7-A795-376177CEC689}" destId="{1E0E02E1-61C9-4EB9-BA4F-C8E07D885F8C}" srcOrd="0" destOrd="0" parTransId="{F2859906-7AD3-4D49-A99C-48D5591BFF25}" sibTransId="{9A6D0E45-B489-4C9F-87FE-E9CF6FEDAA37}"/>
    <dgm:cxn modelId="{45560D6A-359F-4C51-88CF-51EA8A55FAFF}" srcId="{AA17B7B8-1070-4FE7-A795-376177CEC689}" destId="{998B6E5C-E9B1-4320-8A79-8F3B4324EE92}" srcOrd="1" destOrd="0" parTransId="{98D1D871-34CA-4F05-9C3B-C007A20AEC39}" sibTransId="{6E1234A7-8E33-4ED2-A560-52E57B5D6102}"/>
    <dgm:cxn modelId="{E807AA50-C63E-487C-B2AF-D83E04D7225A}" srcId="{D567014F-62A0-42AF-A8E7-44072246649E}" destId="{40552E13-17A6-4057-99F5-5B948DC38009}" srcOrd="1" destOrd="0" parTransId="{F93231FE-A504-4020-93F1-3EBFE69DB61A}" sibTransId="{3F2A889F-71D5-47AE-B0CF-148BE9D9047C}"/>
    <dgm:cxn modelId="{E631CB72-B070-4300-94D1-3337B1D8CC48}" type="presOf" srcId="{702DE50C-4F68-4321-B837-BD2A63982DCC}" destId="{D0A7E52F-4FF1-4A84-979E-7F241532643E}" srcOrd="0" destOrd="0" presId="urn:microsoft.com/office/officeart/2005/8/layout/list1"/>
    <dgm:cxn modelId="{8E404687-74A0-443C-8A4C-0F819D4F0341}" type="presOf" srcId="{BACBBA83-BA26-4857-8650-7A02F87C5175}" destId="{32883289-3D04-4316-A821-6872DFA0843D}" srcOrd="0" destOrd="0" presId="urn:microsoft.com/office/officeart/2005/8/layout/list1"/>
    <dgm:cxn modelId="{11AF338C-953B-4065-9D74-8A926361A75D}" type="presOf" srcId="{D567014F-62A0-42AF-A8E7-44072246649E}" destId="{530E5120-571F-4010-A552-A8250A655958}" srcOrd="0" destOrd="0" presId="urn:microsoft.com/office/officeart/2005/8/layout/list1"/>
    <dgm:cxn modelId="{AAD92BA1-3F71-4F36-880E-4184AC59DA22}" type="presOf" srcId="{D567014F-62A0-42AF-A8E7-44072246649E}" destId="{179FE1AC-1CDC-4919-B758-4B1DED1F52B7}" srcOrd="1" destOrd="0" presId="urn:microsoft.com/office/officeart/2005/8/layout/list1"/>
    <dgm:cxn modelId="{753A62A5-A07C-47D1-8264-DCA17D03ED73}" type="presOf" srcId="{24682286-786D-426F-91D7-860CAA913202}" destId="{8CC1F282-6F24-4C32-9A77-0DE3CB44A20A}" srcOrd="0" destOrd="0" presId="urn:microsoft.com/office/officeart/2005/8/layout/list1"/>
    <dgm:cxn modelId="{F01778BA-C04E-4BD6-B2F5-386ECEA26BC1}" srcId="{AA17B7B8-1070-4FE7-A795-376177CEC689}" destId="{D567014F-62A0-42AF-A8E7-44072246649E}" srcOrd="2" destOrd="0" parTransId="{9FC446D6-5DAE-410B-99A4-05745016A9F4}" sibTransId="{1A44067D-43FC-41CD-9DDA-88F308312BBA}"/>
    <dgm:cxn modelId="{E7DE1EBE-6B15-4245-871F-699DACBB6DAC}" srcId="{1E0E02E1-61C9-4EB9-BA4F-C8E07D885F8C}" destId="{702DE50C-4F68-4321-B837-BD2A63982DCC}" srcOrd="0" destOrd="0" parTransId="{BD6513AE-17B4-4E95-8C46-275B329C37DA}" sibTransId="{672CDB72-F4D5-4045-8E6B-244984D56278}"/>
    <dgm:cxn modelId="{F206C4C7-83D9-40D2-B0C5-B50D2B110FDC}" type="presOf" srcId="{1E0E02E1-61C9-4EB9-BA4F-C8E07D885F8C}" destId="{61C9A3D2-C5D9-44C8-805C-209A1D078760}" srcOrd="1" destOrd="0" presId="urn:microsoft.com/office/officeart/2005/8/layout/list1"/>
    <dgm:cxn modelId="{B88632CE-71F8-487F-96B2-0C73414BAD39}" srcId="{D567014F-62A0-42AF-A8E7-44072246649E}" destId="{24682286-786D-426F-91D7-860CAA913202}" srcOrd="0" destOrd="0" parTransId="{2FB27A93-D46C-4596-B7F9-52822CE08A2E}" sibTransId="{0A4B48BF-C1BE-4DBB-9E53-31406A114836}"/>
    <dgm:cxn modelId="{384FCDF7-5B78-487F-85B4-F27B7C287899}" srcId="{998B6E5C-E9B1-4320-8A79-8F3B4324EE92}" destId="{BACBBA83-BA26-4857-8650-7A02F87C5175}" srcOrd="0" destOrd="0" parTransId="{46AAE05A-AA4A-40F3-8411-7A55B43AEB04}" sibTransId="{37F544E5-7E64-4FF1-9473-64A91E4E1D75}"/>
    <dgm:cxn modelId="{DBBDC215-5166-456C-9BBF-C6521BAE2E85}" type="presParOf" srcId="{B68D0251-655D-4B34-B38F-C051232B2F9A}" destId="{C5B67418-A0BC-4FCE-BEC0-D55D542C0C68}" srcOrd="0" destOrd="0" presId="urn:microsoft.com/office/officeart/2005/8/layout/list1"/>
    <dgm:cxn modelId="{DA3AF15D-D40B-4179-86BC-C8D0D13F47B5}" type="presParOf" srcId="{C5B67418-A0BC-4FCE-BEC0-D55D542C0C68}" destId="{83648E43-84A9-4DCD-835E-FB5B3FE24C18}" srcOrd="0" destOrd="0" presId="urn:microsoft.com/office/officeart/2005/8/layout/list1"/>
    <dgm:cxn modelId="{A8C6425C-2567-4350-B0BA-2DC2DC39E96F}" type="presParOf" srcId="{C5B67418-A0BC-4FCE-BEC0-D55D542C0C68}" destId="{61C9A3D2-C5D9-44C8-805C-209A1D078760}" srcOrd="1" destOrd="0" presId="urn:microsoft.com/office/officeart/2005/8/layout/list1"/>
    <dgm:cxn modelId="{ED8A850C-0911-4D10-A07E-356CAEFF0DF8}" type="presParOf" srcId="{B68D0251-655D-4B34-B38F-C051232B2F9A}" destId="{8D16048A-DA56-439C-9E38-88CEF8FF220D}" srcOrd="1" destOrd="0" presId="urn:microsoft.com/office/officeart/2005/8/layout/list1"/>
    <dgm:cxn modelId="{0133C24F-2468-4072-B35B-41B0218B3525}" type="presParOf" srcId="{B68D0251-655D-4B34-B38F-C051232B2F9A}" destId="{D0A7E52F-4FF1-4A84-979E-7F241532643E}" srcOrd="2" destOrd="0" presId="urn:microsoft.com/office/officeart/2005/8/layout/list1"/>
    <dgm:cxn modelId="{2F632DB3-01BC-4689-946F-529C3669B47E}" type="presParOf" srcId="{B68D0251-655D-4B34-B38F-C051232B2F9A}" destId="{2BAC82D7-6875-4758-9488-D31F25B28739}" srcOrd="3" destOrd="0" presId="urn:microsoft.com/office/officeart/2005/8/layout/list1"/>
    <dgm:cxn modelId="{22682891-674A-45F1-821A-8CDFECB3110E}" type="presParOf" srcId="{B68D0251-655D-4B34-B38F-C051232B2F9A}" destId="{74FE73EC-822C-4E15-B656-F23D8D711443}" srcOrd="4" destOrd="0" presId="urn:microsoft.com/office/officeart/2005/8/layout/list1"/>
    <dgm:cxn modelId="{6B9E6DF3-9ACB-4789-A268-A84813A06580}" type="presParOf" srcId="{74FE73EC-822C-4E15-B656-F23D8D711443}" destId="{06C34750-6250-435E-81E9-66A0FCA5D50C}" srcOrd="0" destOrd="0" presId="urn:microsoft.com/office/officeart/2005/8/layout/list1"/>
    <dgm:cxn modelId="{8690B30A-F8F0-4150-BD50-8B02264E469C}" type="presParOf" srcId="{74FE73EC-822C-4E15-B656-F23D8D711443}" destId="{BD2B9094-F6AC-4E8E-B9BA-FA064F59437E}" srcOrd="1" destOrd="0" presId="urn:microsoft.com/office/officeart/2005/8/layout/list1"/>
    <dgm:cxn modelId="{4C1C94FC-48E2-4C89-88A0-7AED77E7E9BC}" type="presParOf" srcId="{B68D0251-655D-4B34-B38F-C051232B2F9A}" destId="{EBD903D7-1A3C-4410-B396-4FD4D29E3DE6}" srcOrd="5" destOrd="0" presId="urn:microsoft.com/office/officeart/2005/8/layout/list1"/>
    <dgm:cxn modelId="{CB710E1D-EBF3-43A0-AC9E-B49AD995B954}" type="presParOf" srcId="{B68D0251-655D-4B34-B38F-C051232B2F9A}" destId="{32883289-3D04-4316-A821-6872DFA0843D}" srcOrd="6" destOrd="0" presId="urn:microsoft.com/office/officeart/2005/8/layout/list1"/>
    <dgm:cxn modelId="{C1D69145-F9FB-4428-84AF-A254300339C9}" type="presParOf" srcId="{B68D0251-655D-4B34-B38F-C051232B2F9A}" destId="{B95D1480-7F01-46A2-9806-1FBE97EBF182}" srcOrd="7" destOrd="0" presId="urn:microsoft.com/office/officeart/2005/8/layout/list1"/>
    <dgm:cxn modelId="{A42343CC-5411-445A-BF94-8894438533CF}" type="presParOf" srcId="{B68D0251-655D-4B34-B38F-C051232B2F9A}" destId="{3BEF6AF9-C28A-4EA2-AB02-65F734C35EF1}" srcOrd="8" destOrd="0" presId="urn:microsoft.com/office/officeart/2005/8/layout/list1"/>
    <dgm:cxn modelId="{6B7622AC-1119-46B2-8E2B-32BDD22F6CB6}" type="presParOf" srcId="{3BEF6AF9-C28A-4EA2-AB02-65F734C35EF1}" destId="{530E5120-571F-4010-A552-A8250A655958}" srcOrd="0" destOrd="0" presId="urn:microsoft.com/office/officeart/2005/8/layout/list1"/>
    <dgm:cxn modelId="{869094E5-2F4E-4A02-8312-207089DBF974}" type="presParOf" srcId="{3BEF6AF9-C28A-4EA2-AB02-65F734C35EF1}" destId="{179FE1AC-1CDC-4919-B758-4B1DED1F52B7}" srcOrd="1" destOrd="0" presId="urn:microsoft.com/office/officeart/2005/8/layout/list1"/>
    <dgm:cxn modelId="{680E5C67-4CB5-4360-BB35-1F514EAB862D}" type="presParOf" srcId="{B68D0251-655D-4B34-B38F-C051232B2F9A}" destId="{B7663CB8-5604-4BAE-AB0C-3DF4AF02851A}" srcOrd="9" destOrd="0" presId="urn:microsoft.com/office/officeart/2005/8/layout/list1"/>
    <dgm:cxn modelId="{373E062D-74E0-434F-8E8A-BCFC5DB283C8}" type="presParOf" srcId="{B68D0251-655D-4B34-B38F-C051232B2F9A}" destId="{8CC1F282-6F24-4C32-9A77-0DE3CB44A20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17B7B8-1070-4FE7-A795-376177CEC689}"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1E0E02E1-61C9-4EB9-BA4F-C8E07D885F8C}">
      <dgm:prSet/>
      <dgm:spPr/>
      <dgm:t>
        <a:bodyPr/>
        <a:lstStyle/>
        <a:p>
          <a:r>
            <a:rPr lang="en-US" dirty="0">
              <a:latin typeface="Century Gothic" panose="020B0502020202020204" pitchFamily="34" charset="0"/>
            </a:rPr>
            <a:t>Comparison of </a:t>
          </a:r>
          <a:r>
            <a:rPr lang="en-US">
              <a:latin typeface="Century Gothic" panose="020B0502020202020204" pitchFamily="34" charset="0"/>
            </a:rPr>
            <a:t>two quantities.</a:t>
          </a:r>
          <a:endParaRPr lang="en-US" dirty="0">
            <a:latin typeface="Century Gothic" panose="020B0502020202020204" pitchFamily="34" charset="0"/>
          </a:endParaRPr>
        </a:p>
      </dgm:t>
    </dgm:pt>
    <dgm:pt modelId="{F2859906-7AD3-4D49-A99C-48D5591BFF25}" type="parTrans" cxnId="{9F73B15E-8E07-4BC0-9636-4F648440D245}">
      <dgm:prSet/>
      <dgm:spPr/>
      <dgm:t>
        <a:bodyPr/>
        <a:lstStyle/>
        <a:p>
          <a:endParaRPr lang="en-US"/>
        </a:p>
      </dgm:t>
    </dgm:pt>
    <dgm:pt modelId="{9A6D0E45-B489-4C9F-87FE-E9CF6FEDAA37}" type="sibTrans" cxnId="{9F73B15E-8E07-4BC0-9636-4F648440D245}">
      <dgm:prSet/>
      <dgm:spPr/>
      <dgm:t>
        <a:bodyPr/>
        <a:lstStyle/>
        <a:p>
          <a:endParaRPr lang="en-US"/>
        </a:p>
      </dgm:t>
    </dgm:pt>
    <dgm:pt modelId="{D567014F-62A0-42AF-A8E7-44072246649E}">
      <dgm:prSet/>
      <dgm:spPr/>
      <dgm:t>
        <a:bodyPr/>
        <a:lstStyle/>
        <a:p>
          <a:r>
            <a:rPr lang="en-US" dirty="0">
              <a:latin typeface="Century Gothic" panose="020B0502020202020204" pitchFamily="34" charset="0"/>
            </a:rPr>
            <a:t>The Cross-Product</a:t>
          </a:r>
        </a:p>
      </dgm:t>
    </dgm:pt>
    <dgm:pt modelId="{9FC446D6-5DAE-410B-99A4-05745016A9F4}" type="parTrans" cxnId="{F01778BA-C04E-4BD6-B2F5-386ECEA26BC1}">
      <dgm:prSet/>
      <dgm:spPr/>
      <dgm:t>
        <a:bodyPr/>
        <a:lstStyle/>
        <a:p>
          <a:endParaRPr lang="en-US"/>
        </a:p>
      </dgm:t>
    </dgm:pt>
    <dgm:pt modelId="{1A44067D-43FC-41CD-9DDA-88F308312BBA}" type="sibTrans" cxnId="{F01778BA-C04E-4BD6-B2F5-386ECEA26BC1}">
      <dgm:prSet/>
      <dgm:spPr/>
      <dgm:t>
        <a:bodyPr/>
        <a:lstStyle/>
        <a:p>
          <a:endParaRPr lang="en-US"/>
        </a:p>
      </dgm:t>
    </dgm:pt>
    <dgm:pt modelId="{24682286-786D-426F-91D7-860CAA913202}">
      <dgm:prSet/>
      <dgm:spPr>
        <a:blipFill>
          <a:blip xmlns:r="http://schemas.openxmlformats.org/officeDocument/2006/relationships" r:embed="rId1"/>
          <a:stretch>
            <a:fillRect/>
          </a:stretch>
        </a:blipFill>
      </dgm:spPr>
      <dgm:t>
        <a:bodyPr/>
        <a:lstStyle/>
        <a:p>
          <a:r>
            <a:rPr lang="en-US">
              <a:noFill/>
            </a:rPr>
            <a:t> </a:t>
          </a:r>
        </a:p>
      </dgm:t>
    </dgm:pt>
    <dgm:pt modelId="{2FB27A93-D46C-4596-B7F9-52822CE08A2E}" type="parTrans" cxnId="{B88632CE-71F8-487F-96B2-0C73414BAD39}">
      <dgm:prSet/>
      <dgm:spPr/>
      <dgm:t>
        <a:bodyPr/>
        <a:lstStyle/>
        <a:p>
          <a:endParaRPr lang="en-US"/>
        </a:p>
      </dgm:t>
    </dgm:pt>
    <dgm:pt modelId="{0A4B48BF-C1BE-4DBB-9E53-31406A114836}" type="sibTrans" cxnId="{B88632CE-71F8-487F-96B2-0C73414BAD39}">
      <dgm:prSet/>
      <dgm:spPr/>
      <dgm:t>
        <a:bodyPr/>
        <a:lstStyle/>
        <a:p>
          <a:endParaRPr lang="en-US"/>
        </a:p>
      </dgm:t>
    </dgm:pt>
    <dgm:pt modelId="{998B6E5C-E9B1-4320-8A79-8F3B4324EE92}">
      <dgm:prSet/>
      <dgm:spPr/>
      <dgm:t>
        <a:bodyPr/>
        <a:lstStyle/>
        <a:p>
          <a:r>
            <a:rPr lang="en-US" dirty="0">
              <a:latin typeface="Century Gothic" panose="020B0502020202020204" pitchFamily="34" charset="0"/>
            </a:rPr>
            <a:t>Proportion</a:t>
          </a:r>
        </a:p>
      </dgm:t>
    </dgm:pt>
    <dgm:pt modelId="{98D1D871-34CA-4F05-9C3B-C007A20AEC39}" type="parTrans" cxnId="{45560D6A-359F-4C51-88CF-51EA8A55FAFF}">
      <dgm:prSet/>
      <dgm:spPr/>
      <dgm:t>
        <a:bodyPr/>
        <a:lstStyle/>
        <a:p>
          <a:endParaRPr lang="en-US"/>
        </a:p>
      </dgm:t>
    </dgm:pt>
    <dgm:pt modelId="{6E1234A7-8E33-4ED2-A560-52E57B5D6102}" type="sibTrans" cxnId="{45560D6A-359F-4C51-88CF-51EA8A55FAFF}">
      <dgm:prSet/>
      <dgm:spPr/>
      <dgm:t>
        <a:bodyPr/>
        <a:lstStyle/>
        <a:p>
          <a:endParaRPr lang="en-US"/>
        </a:p>
      </dgm:t>
    </dgm:pt>
    <dgm:pt modelId="{702DE50C-4F68-4321-B837-BD2A63982DCC}">
      <dgm:prSet/>
      <dgm:spPr>
        <a:blipFill>
          <a:blip xmlns:r="http://schemas.openxmlformats.org/officeDocument/2006/relationships" r:embed="rId2"/>
          <a:stretch>
            <a:fillRect/>
          </a:stretch>
        </a:blipFill>
      </dgm:spPr>
      <dgm:t>
        <a:bodyPr/>
        <a:lstStyle/>
        <a:p>
          <a:r>
            <a:rPr lang="en-US">
              <a:noFill/>
            </a:rPr>
            <a:t> </a:t>
          </a:r>
        </a:p>
      </dgm:t>
    </dgm:pt>
    <dgm:pt modelId="{BD6513AE-17B4-4E95-8C46-275B329C37DA}" type="parTrans" cxnId="{E7DE1EBE-6B15-4245-871F-699DACBB6DAC}">
      <dgm:prSet/>
      <dgm:spPr/>
      <dgm:t>
        <a:bodyPr/>
        <a:lstStyle/>
        <a:p>
          <a:endParaRPr lang="en-US"/>
        </a:p>
      </dgm:t>
    </dgm:pt>
    <dgm:pt modelId="{672CDB72-F4D5-4045-8E6B-244984D56278}" type="sibTrans" cxnId="{E7DE1EBE-6B15-4245-871F-699DACBB6DAC}">
      <dgm:prSet/>
      <dgm:spPr/>
      <dgm:t>
        <a:bodyPr/>
        <a:lstStyle/>
        <a:p>
          <a:endParaRPr lang="en-US"/>
        </a:p>
      </dgm:t>
    </dgm:pt>
    <dgm:pt modelId="{BACBBA83-BA26-4857-8650-7A02F87C5175}">
      <dgm:prSet/>
      <dgm:spPr/>
      <dgm:t>
        <a:bodyPr/>
        <a:lstStyle/>
        <a:p>
          <a:r>
            <a:rPr lang="en-US" dirty="0">
              <a:latin typeface="Century Gothic" panose="020B0502020202020204" pitchFamily="34" charset="0"/>
            </a:rPr>
            <a:t>An equation stating two ratios are equal</a:t>
          </a:r>
        </a:p>
      </dgm:t>
    </dgm:pt>
    <dgm:pt modelId="{46AAE05A-AA4A-40F3-8411-7A55B43AEB04}" type="parTrans" cxnId="{384FCDF7-5B78-487F-85B4-F27B7C287899}">
      <dgm:prSet/>
      <dgm:spPr/>
      <dgm:t>
        <a:bodyPr/>
        <a:lstStyle/>
        <a:p>
          <a:endParaRPr lang="en-US"/>
        </a:p>
      </dgm:t>
    </dgm:pt>
    <dgm:pt modelId="{37F544E5-7E64-4FF1-9473-64A91E4E1D75}" type="sibTrans" cxnId="{384FCDF7-5B78-487F-85B4-F27B7C287899}">
      <dgm:prSet/>
      <dgm:spPr/>
      <dgm:t>
        <a:bodyPr/>
        <a:lstStyle/>
        <a:p>
          <a:endParaRPr lang="en-US"/>
        </a:p>
      </dgm:t>
    </dgm:pt>
    <dgm:pt modelId="{40552E13-17A6-4057-99F5-5B948DC38009}">
      <dgm:prSet/>
      <dgm:spPr/>
      <dgm:t>
        <a:bodyPr/>
        <a:lstStyle/>
        <a:p>
          <a:r>
            <a:rPr lang="en-US">
              <a:noFill/>
            </a:rPr>
            <a:t> </a:t>
          </a:r>
        </a:p>
      </dgm:t>
    </dgm:pt>
    <dgm:pt modelId="{F93231FE-A504-4020-93F1-3EBFE69DB61A}" type="parTrans" cxnId="{E807AA50-C63E-487C-B2AF-D83E04D7225A}">
      <dgm:prSet/>
      <dgm:spPr/>
      <dgm:t>
        <a:bodyPr/>
        <a:lstStyle/>
        <a:p>
          <a:endParaRPr lang="en-US"/>
        </a:p>
      </dgm:t>
    </dgm:pt>
    <dgm:pt modelId="{3F2A889F-71D5-47AE-B0CF-148BE9D9047C}" type="sibTrans" cxnId="{E807AA50-C63E-487C-B2AF-D83E04D7225A}">
      <dgm:prSet/>
      <dgm:spPr/>
      <dgm:t>
        <a:bodyPr/>
        <a:lstStyle/>
        <a:p>
          <a:endParaRPr lang="en-US"/>
        </a:p>
      </dgm:t>
    </dgm:pt>
    <dgm:pt modelId="{B68D0251-655D-4B34-B38F-C051232B2F9A}" type="pres">
      <dgm:prSet presAssocID="{AA17B7B8-1070-4FE7-A795-376177CEC689}" presName="linear" presStyleCnt="0">
        <dgm:presLayoutVars>
          <dgm:dir/>
          <dgm:animLvl val="lvl"/>
          <dgm:resizeHandles val="exact"/>
        </dgm:presLayoutVars>
      </dgm:prSet>
      <dgm:spPr/>
    </dgm:pt>
    <dgm:pt modelId="{C5B67418-A0BC-4FCE-BEC0-D55D542C0C68}" type="pres">
      <dgm:prSet presAssocID="{1E0E02E1-61C9-4EB9-BA4F-C8E07D885F8C}" presName="parentLin" presStyleCnt="0"/>
      <dgm:spPr/>
    </dgm:pt>
    <dgm:pt modelId="{83648E43-84A9-4DCD-835E-FB5B3FE24C18}" type="pres">
      <dgm:prSet presAssocID="{1E0E02E1-61C9-4EB9-BA4F-C8E07D885F8C}" presName="parentLeftMargin" presStyleLbl="node1" presStyleIdx="0" presStyleCnt="3"/>
      <dgm:spPr/>
    </dgm:pt>
    <dgm:pt modelId="{61C9A3D2-C5D9-44C8-805C-209A1D078760}" type="pres">
      <dgm:prSet presAssocID="{1E0E02E1-61C9-4EB9-BA4F-C8E07D885F8C}" presName="parentText" presStyleLbl="node1" presStyleIdx="0" presStyleCnt="3">
        <dgm:presLayoutVars>
          <dgm:chMax val="0"/>
          <dgm:bulletEnabled val="1"/>
        </dgm:presLayoutVars>
      </dgm:prSet>
      <dgm:spPr/>
    </dgm:pt>
    <dgm:pt modelId="{8D16048A-DA56-439C-9E38-88CEF8FF220D}" type="pres">
      <dgm:prSet presAssocID="{1E0E02E1-61C9-4EB9-BA4F-C8E07D885F8C}" presName="negativeSpace" presStyleCnt="0"/>
      <dgm:spPr/>
    </dgm:pt>
    <dgm:pt modelId="{D0A7E52F-4FF1-4A84-979E-7F241532643E}" type="pres">
      <dgm:prSet presAssocID="{1E0E02E1-61C9-4EB9-BA4F-C8E07D885F8C}" presName="childText" presStyleLbl="conFgAcc1" presStyleIdx="0" presStyleCnt="3">
        <dgm:presLayoutVars>
          <dgm:bulletEnabled val="1"/>
        </dgm:presLayoutVars>
      </dgm:prSet>
      <dgm:spPr/>
    </dgm:pt>
    <dgm:pt modelId="{2BAC82D7-6875-4758-9488-D31F25B28739}" type="pres">
      <dgm:prSet presAssocID="{9A6D0E45-B489-4C9F-87FE-E9CF6FEDAA37}" presName="spaceBetweenRectangles" presStyleCnt="0"/>
      <dgm:spPr/>
    </dgm:pt>
    <dgm:pt modelId="{74FE73EC-822C-4E15-B656-F23D8D711443}" type="pres">
      <dgm:prSet presAssocID="{998B6E5C-E9B1-4320-8A79-8F3B4324EE92}" presName="parentLin" presStyleCnt="0"/>
      <dgm:spPr/>
    </dgm:pt>
    <dgm:pt modelId="{06C34750-6250-435E-81E9-66A0FCA5D50C}" type="pres">
      <dgm:prSet presAssocID="{998B6E5C-E9B1-4320-8A79-8F3B4324EE92}" presName="parentLeftMargin" presStyleLbl="node1" presStyleIdx="0" presStyleCnt="3"/>
      <dgm:spPr/>
    </dgm:pt>
    <dgm:pt modelId="{BD2B9094-F6AC-4E8E-B9BA-FA064F59437E}" type="pres">
      <dgm:prSet presAssocID="{998B6E5C-E9B1-4320-8A79-8F3B4324EE92}" presName="parentText" presStyleLbl="node1" presStyleIdx="1" presStyleCnt="3">
        <dgm:presLayoutVars>
          <dgm:chMax val="0"/>
          <dgm:bulletEnabled val="1"/>
        </dgm:presLayoutVars>
      </dgm:prSet>
      <dgm:spPr/>
    </dgm:pt>
    <dgm:pt modelId="{EBD903D7-1A3C-4410-B396-4FD4D29E3DE6}" type="pres">
      <dgm:prSet presAssocID="{998B6E5C-E9B1-4320-8A79-8F3B4324EE92}" presName="negativeSpace" presStyleCnt="0"/>
      <dgm:spPr/>
    </dgm:pt>
    <dgm:pt modelId="{32883289-3D04-4316-A821-6872DFA0843D}" type="pres">
      <dgm:prSet presAssocID="{998B6E5C-E9B1-4320-8A79-8F3B4324EE92}" presName="childText" presStyleLbl="conFgAcc1" presStyleIdx="1" presStyleCnt="3">
        <dgm:presLayoutVars>
          <dgm:bulletEnabled val="1"/>
        </dgm:presLayoutVars>
      </dgm:prSet>
      <dgm:spPr/>
    </dgm:pt>
    <dgm:pt modelId="{B95D1480-7F01-46A2-9806-1FBE97EBF182}" type="pres">
      <dgm:prSet presAssocID="{6E1234A7-8E33-4ED2-A560-52E57B5D6102}" presName="spaceBetweenRectangles" presStyleCnt="0"/>
      <dgm:spPr/>
    </dgm:pt>
    <dgm:pt modelId="{3BEF6AF9-C28A-4EA2-AB02-65F734C35EF1}" type="pres">
      <dgm:prSet presAssocID="{D567014F-62A0-42AF-A8E7-44072246649E}" presName="parentLin" presStyleCnt="0"/>
      <dgm:spPr/>
    </dgm:pt>
    <dgm:pt modelId="{530E5120-571F-4010-A552-A8250A655958}" type="pres">
      <dgm:prSet presAssocID="{D567014F-62A0-42AF-A8E7-44072246649E}" presName="parentLeftMargin" presStyleLbl="node1" presStyleIdx="1" presStyleCnt="3"/>
      <dgm:spPr/>
    </dgm:pt>
    <dgm:pt modelId="{179FE1AC-1CDC-4919-B758-4B1DED1F52B7}" type="pres">
      <dgm:prSet presAssocID="{D567014F-62A0-42AF-A8E7-44072246649E}" presName="parentText" presStyleLbl="node1" presStyleIdx="2" presStyleCnt="3">
        <dgm:presLayoutVars>
          <dgm:chMax val="0"/>
          <dgm:bulletEnabled val="1"/>
        </dgm:presLayoutVars>
      </dgm:prSet>
      <dgm:spPr/>
    </dgm:pt>
    <dgm:pt modelId="{B7663CB8-5604-4BAE-AB0C-3DF4AF02851A}" type="pres">
      <dgm:prSet presAssocID="{D567014F-62A0-42AF-A8E7-44072246649E}" presName="negativeSpace" presStyleCnt="0"/>
      <dgm:spPr/>
    </dgm:pt>
    <dgm:pt modelId="{8CC1F282-6F24-4C32-9A77-0DE3CB44A20A}" type="pres">
      <dgm:prSet presAssocID="{D567014F-62A0-42AF-A8E7-44072246649E}" presName="childText" presStyleLbl="conFgAcc1" presStyleIdx="2" presStyleCnt="3">
        <dgm:presLayoutVars>
          <dgm:bulletEnabled val="1"/>
        </dgm:presLayoutVars>
      </dgm:prSet>
      <dgm:spPr/>
    </dgm:pt>
  </dgm:ptLst>
  <dgm:cxnLst>
    <dgm:cxn modelId="{4672FF0C-7709-44D5-A536-65D578118472}" type="presOf" srcId="{1E0E02E1-61C9-4EB9-BA4F-C8E07D885F8C}" destId="{83648E43-84A9-4DCD-835E-FB5B3FE24C18}" srcOrd="0" destOrd="0" presId="urn:microsoft.com/office/officeart/2005/8/layout/list1"/>
    <dgm:cxn modelId="{BC185E18-E4E8-42B0-9807-236F81199BE5}" type="presOf" srcId="{AA17B7B8-1070-4FE7-A795-376177CEC689}" destId="{B68D0251-655D-4B34-B38F-C051232B2F9A}" srcOrd="0" destOrd="0" presId="urn:microsoft.com/office/officeart/2005/8/layout/list1"/>
    <dgm:cxn modelId="{E34CC02E-6E3C-4C75-8AF3-054DAB18C456}" type="presOf" srcId="{40552E13-17A6-4057-99F5-5B948DC38009}" destId="{8CC1F282-6F24-4C32-9A77-0DE3CB44A20A}" srcOrd="0" destOrd="1" presId="urn:microsoft.com/office/officeart/2005/8/layout/list1"/>
    <dgm:cxn modelId="{BB002A38-D705-4839-A755-35B48D16A1F7}" type="presOf" srcId="{998B6E5C-E9B1-4320-8A79-8F3B4324EE92}" destId="{06C34750-6250-435E-81E9-66A0FCA5D50C}" srcOrd="0" destOrd="0" presId="urn:microsoft.com/office/officeart/2005/8/layout/list1"/>
    <dgm:cxn modelId="{36835D5D-779B-4B46-8A38-B0E1738A7A44}" type="presOf" srcId="{998B6E5C-E9B1-4320-8A79-8F3B4324EE92}" destId="{BD2B9094-F6AC-4E8E-B9BA-FA064F59437E}" srcOrd="1" destOrd="0" presId="urn:microsoft.com/office/officeart/2005/8/layout/list1"/>
    <dgm:cxn modelId="{9F73B15E-8E07-4BC0-9636-4F648440D245}" srcId="{AA17B7B8-1070-4FE7-A795-376177CEC689}" destId="{1E0E02E1-61C9-4EB9-BA4F-C8E07D885F8C}" srcOrd="0" destOrd="0" parTransId="{F2859906-7AD3-4D49-A99C-48D5591BFF25}" sibTransId="{9A6D0E45-B489-4C9F-87FE-E9CF6FEDAA37}"/>
    <dgm:cxn modelId="{45560D6A-359F-4C51-88CF-51EA8A55FAFF}" srcId="{AA17B7B8-1070-4FE7-A795-376177CEC689}" destId="{998B6E5C-E9B1-4320-8A79-8F3B4324EE92}" srcOrd="1" destOrd="0" parTransId="{98D1D871-34CA-4F05-9C3B-C007A20AEC39}" sibTransId="{6E1234A7-8E33-4ED2-A560-52E57B5D6102}"/>
    <dgm:cxn modelId="{E807AA50-C63E-487C-B2AF-D83E04D7225A}" srcId="{D567014F-62A0-42AF-A8E7-44072246649E}" destId="{40552E13-17A6-4057-99F5-5B948DC38009}" srcOrd="1" destOrd="0" parTransId="{F93231FE-A504-4020-93F1-3EBFE69DB61A}" sibTransId="{3F2A889F-71D5-47AE-B0CF-148BE9D9047C}"/>
    <dgm:cxn modelId="{E631CB72-B070-4300-94D1-3337B1D8CC48}" type="presOf" srcId="{702DE50C-4F68-4321-B837-BD2A63982DCC}" destId="{D0A7E52F-4FF1-4A84-979E-7F241532643E}" srcOrd="0" destOrd="0" presId="urn:microsoft.com/office/officeart/2005/8/layout/list1"/>
    <dgm:cxn modelId="{8E404687-74A0-443C-8A4C-0F819D4F0341}" type="presOf" srcId="{BACBBA83-BA26-4857-8650-7A02F87C5175}" destId="{32883289-3D04-4316-A821-6872DFA0843D}" srcOrd="0" destOrd="0" presId="urn:microsoft.com/office/officeart/2005/8/layout/list1"/>
    <dgm:cxn modelId="{11AF338C-953B-4065-9D74-8A926361A75D}" type="presOf" srcId="{D567014F-62A0-42AF-A8E7-44072246649E}" destId="{530E5120-571F-4010-A552-A8250A655958}" srcOrd="0" destOrd="0" presId="urn:microsoft.com/office/officeart/2005/8/layout/list1"/>
    <dgm:cxn modelId="{AAD92BA1-3F71-4F36-880E-4184AC59DA22}" type="presOf" srcId="{D567014F-62A0-42AF-A8E7-44072246649E}" destId="{179FE1AC-1CDC-4919-B758-4B1DED1F52B7}" srcOrd="1" destOrd="0" presId="urn:microsoft.com/office/officeart/2005/8/layout/list1"/>
    <dgm:cxn modelId="{753A62A5-A07C-47D1-8264-DCA17D03ED73}" type="presOf" srcId="{24682286-786D-426F-91D7-860CAA913202}" destId="{8CC1F282-6F24-4C32-9A77-0DE3CB44A20A}" srcOrd="0" destOrd="0" presId="urn:microsoft.com/office/officeart/2005/8/layout/list1"/>
    <dgm:cxn modelId="{F01778BA-C04E-4BD6-B2F5-386ECEA26BC1}" srcId="{AA17B7B8-1070-4FE7-A795-376177CEC689}" destId="{D567014F-62A0-42AF-A8E7-44072246649E}" srcOrd="2" destOrd="0" parTransId="{9FC446D6-5DAE-410B-99A4-05745016A9F4}" sibTransId="{1A44067D-43FC-41CD-9DDA-88F308312BBA}"/>
    <dgm:cxn modelId="{E7DE1EBE-6B15-4245-871F-699DACBB6DAC}" srcId="{1E0E02E1-61C9-4EB9-BA4F-C8E07D885F8C}" destId="{702DE50C-4F68-4321-B837-BD2A63982DCC}" srcOrd="0" destOrd="0" parTransId="{BD6513AE-17B4-4E95-8C46-275B329C37DA}" sibTransId="{672CDB72-F4D5-4045-8E6B-244984D56278}"/>
    <dgm:cxn modelId="{F206C4C7-83D9-40D2-B0C5-B50D2B110FDC}" type="presOf" srcId="{1E0E02E1-61C9-4EB9-BA4F-C8E07D885F8C}" destId="{61C9A3D2-C5D9-44C8-805C-209A1D078760}" srcOrd="1" destOrd="0" presId="urn:microsoft.com/office/officeart/2005/8/layout/list1"/>
    <dgm:cxn modelId="{B88632CE-71F8-487F-96B2-0C73414BAD39}" srcId="{D567014F-62A0-42AF-A8E7-44072246649E}" destId="{24682286-786D-426F-91D7-860CAA913202}" srcOrd="0" destOrd="0" parTransId="{2FB27A93-D46C-4596-B7F9-52822CE08A2E}" sibTransId="{0A4B48BF-C1BE-4DBB-9E53-31406A114836}"/>
    <dgm:cxn modelId="{384FCDF7-5B78-487F-85B4-F27B7C287899}" srcId="{998B6E5C-E9B1-4320-8A79-8F3B4324EE92}" destId="{BACBBA83-BA26-4857-8650-7A02F87C5175}" srcOrd="0" destOrd="0" parTransId="{46AAE05A-AA4A-40F3-8411-7A55B43AEB04}" sibTransId="{37F544E5-7E64-4FF1-9473-64A91E4E1D75}"/>
    <dgm:cxn modelId="{DBBDC215-5166-456C-9BBF-C6521BAE2E85}" type="presParOf" srcId="{B68D0251-655D-4B34-B38F-C051232B2F9A}" destId="{C5B67418-A0BC-4FCE-BEC0-D55D542C0C68}" srcOrd="0" destOrd="0" presId="urn:microsoft.com/office/officeart/2005/8/layout/list1"/>
    <dgm:cxn modelId="{DA3AF15D-D40B-4179-86BC-C8D0D13F47B5}" type="presParOf" srcId="{C5B67418-A0BC-4FCE-BEC0-D55D542C0C68}" destId="{83648E43-84A9-4DCD-835E-FB5B3FE24C18}" srcOrd="0" destOrd="0" presId="urn:microsoft.com/office/officeart/2005/8/layout/list1"/>
    <dgm:cxn modelId="{A8C6425C-2567-4350-B0BA-2DC2DC39E96F}" type="presParOf" srcId="{C5B67418-A0BC-4FCE-BEC0-D55D542C0C68}" destId="{61C9A3D2-C5D9-44C8-805C-209A1D078760}" srcOrd="1" destOrd="0" presId="urn:microsoft.com/office/officeart/2005/8/layout/list1"/>
    <dgm:cxn modelId="{ED8A850C-0911-4D10-A07E-356CAEFF0DF8}" type="presParOf" srcId="{B68D0251-655D-4B34-B38F-C051232B2F9A}" destId="{8D16048A-DA56-439C-9E38-88CEF8FF220D}" srcOrd="1" destOrd="0" presId="urn:microsoft.com/office/officeart/2005/8/layout/list1"/>
    <dgm:cxn modelId="{0133C24F-2468-4072-B35B-41B0218B3525}" type="presParOf" srcId="{B68D0251-655D-4B34-B38F-C051232B2F9A}" destId="{D0A7E52F-4FF1-4A84-979E-7F241532643E}" srcOrd="2" destOrd="0" presId="urn:microsoft.com/office/officeart/2005/8/layout/list1"/>
    <dgm:cxn modelId="{2F632DB3-01BC-4689-946F-529C3669B47E}" type="presParOf" srcId="{B68D0251-655D-4B34-B38F-C051232B2F9A}" destId="{2BAC82D7-6875-4758-9488-D31F25B28739}" srcOrd="3" destOrd="0" presId="urn:microsoft.com/office/officeart/2005/8/layout/list1"/>
    <dgm:cxn modelId="{22682891-674A-45F1-821A-8CDFECB3110E}" type="presParOf" srcId="{B68D0251-655D-4B34-B38F-C051232B2F9A}" destId="{74FE73EC-822C-4E15-B656-F23D8D711443}" srcOrd="4" destOrd="0" presId="urn:microsoft.com/office/officeart/2005/8/layout/list1"/>
    <dgm:cxn modelId="{6B9E6DF3-9ACB-4789-A268-A84813A06580}" type="presParOf" srcId="{74FE73EC-822C-4E15-B656-F23D8D711443}" destId="{06C34750-6250-435E-81E9-66A0FCA5D50C}" srcOrd="0" destOrd="0" presId="urn:microsoft.com/office/officeart/2005/8/layout/list1"/>
    <dgm:cxn modelId="{8690B30A-F8F0-4150-BD50-8B02264E469C}" type="presParOf" srcId="{74FE73EC-822C-4E15-B656-F23D8D711443}" destId="{BD2B9094-F6AC-4E8E-B9BA-FA064F59437E}" srcOrd="1" destOrd="0" presId="urn:microsoft.com/office/officeart/2005/8/layout/list1"/>
    <dgm:cxn modelId="{4C1C94FC-48E2-4C89-88A0-7AED77E7E9BC}" type="presParOf" srcId="{B68D0251-655D-4B34-B38F-C051232B2F9A}" destId="{EBD903D7-1A3C-4410-B396-4FD4D29E3DE6}" srcOrd="5" destOrd="0" presId="urn:microsoft.com/office/officeart/2005/8/layout/list1"/>
    <dgm:cxn modelId="{CB710E1D-EBF3-43A0-AC9E-B49AD995B954}" type="presParOf" srcId="{B68D0251-655D-4B34-B38F-C051232B2F9A}" destId="{32883289-3D04-4316-A821-6872DFA0843D}" srcOrd="6" destOrd="0" presId="urn:microsoft.com/office/officeart/2005/8/layout/list1"/>
    <dgm:cxn modelId="{C1D69145-F9FB-4428-84AF-A254300339C9}" type="presParOf" srcId="{B68D0251-655D-4B34-B38F-C051232B2F9A}" destId="{B95D1480-7F01-46A2-9806-1FBE97EBF182}" srcOrd="7" destOrd="0" presId="urn:microsoft.com/office/officeart/2005/8/layout/list1"/>
    <dgm:cxn modelId="{A42343CC-5411-445A-BF94-8894438533CF}" type="presParOf" srcId="{B68D0251-655D-4B34-B38F-C051232B2F9A}" destId="{3BEF6AF9-C28A-4EA2-AB02-65F734C35EF1}" srcOrd="8" destOrd="0" presId="urn:microsoft.com/office/officeart/2005/8/layout/list1"/>
    <dgm:cxn modelId="{6B7622AC-1119-46B2-8E2B-32BDD22F6CB6}" type="presParOf" srcId="{3BEF6AF9-C28A-4EA2-AB02-65F734C35EF1}" destId="{530E5120-571F-4010-A552-A8250A655958}" srcOrd="0" destOrd="0" presId="urn:microsoft.com/office/officeart/2005/8/layout/list1"/>
    <dgm:cxn modelId="{869094E5-2F4E-4A02-8312-207089DBF974}" type="presParOf" srcId="{3BEF6AF9-C28A-4EA2-AB02-65F734C35EF1}" destId="{179FE1AC-1CDC-4919-B758-4B1DED1F52B7}" srcOrd="1" destOrd="0" presId="urn:microsoft.com/office/officeart/2005/8/layout/list1"/>
    <dgm:cxn modelId="{680E5C67-4CB5-4360-BB35-1F514EAB862D}" type="presParOf" srcId="{B68D0251-655D-4B34-B38F-C051232B2F9A}" destId="{B7663CB8-5604-4BAE-AB0C-3DF4AF02851A}" srcOrd="9" destOrd="0" presId="urn:microsoft.com/office/officeart/2005/8/layout/list1"/>
    <dgm:cxn modelId="{373E062D-74E0-434F-8E8A-BCFC5DB283C8}" type="presParOf" srcId="{B68D0251-655D-4B34-B38F-C051232B2F9A}" destId="{8CC1F282-6F24-4C32-9A77-0DE3CB44A20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AD4895-1113-4C9E-B83C-0071BA854199}"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n-US"/>
        </a:p>
      </dgm:t>
    </dgm:pt>
    <dgm:pt modelId="{01634843-3929-4528-B950-F97FCA4D0D4D}">
      <dgm:prSet/>
      <dgm:spPr/>
      <dgm:t>
        <a:bodyPr/>
        <a:lstStyle/>
        <a:p>
          <a:r>
            <a:rPr lang="en-US" dirty="0"/>
            <a:t>Parallel Lines &amp; Transversal</a:t>
          </a:r>
        </a:p>
      </dgm:t>
    </dgm:pt>
    <dgm:pt modelId="{DA7FA249-0B45-4DEA-9800-FD5DF9727206}" type="parTrans" cxnId="{EA03346D-0FC1-4DC7-81D7-22354C731DD4}">
      <dgm:prSet/>
      <dgm:spPr/>
      <dgm:t>
        <a:bodyPr/>
        <a:lstStyle/>
        <a:p>
          <a:endParaRPr lang="en-US"/>
        </a:p>
      </dgm:t>
    </dgm:pt>
    <dgm:pt modelId="{59A76942-D364-413A-A7A6-A72F50787B37}" type="sibTrans" cxnId="{EA03346D-0FC1-4DC7-81D7-22354C731DD4}">
      <dgm:prSet/>
      <dgm:spPr/>
      <dgm:t>
        <a:bodyPr/>
        <a:lstStyle/>
        <a:p>
          <a:endParaRPr lang="en-US"/>
        </a:p>
      </dgm:t>
    </dgm:pt>
    <dgm:pt modelId="{DD3C537B-C062-406D-9FB8-D7026DAEADDF}">
      <dgm:prSet/>
      <dgm:spPr/>
      <dgm:t>
        <a:bodyPr/>
        <a:lstStyle/>
        <a:p>
          <a:r>
            <a:rPr lang="en-US" dirty="0"/>
            <a:t>Congruent Triangles</a:t>
          </a:r>
        </a:p>
      </dgm:t>
    </dgm:pt>
    <dgm:pt modelId="{4D36D051-BEA1-41F9-884B-920E8C4AB9C8}" type="parTrans" cxnId="{565108A2-CF57-423C-80BB-BDA6C08AF376}">
      <dgm:prSet/>
      <dgm:spPr/>
      <dgm:t>
        <a:bodyPr/>
        <a:lstStyle/>
        <a:p>
          <a:endParaRPr lang="en-US"/>
        </a:p>
      </dgm:t>
    </dgm:pt>
    <dgm:pt modelId="{A15B8E25-9894-43D8-A8AE-79DAB52A5BC4}" type="sibTrans" cxnId="{565108A2-CF57-423C-80BB-BDA6C08AF376}">
      <dgm:prSet/>
      <dgm:spPr/>
      <dgm:t>
        <a:bodyPr/>
        <a:lstStyle/>
        <a:p>
          <a:endParaRPr lang="en-US"/>
        </a:p>
      </dgm:t>
    </dgm:pt>
    <dgm:pt modelId="{96999822-33AA-4356-864F-F2971D891A7E}">
      <dgm:prSet/>
      <dgm:spPr/>
      <dgm:t>
        <a:bodyPr/>
        <a:lstStyle/>
        <a:p>
          <a:r>
            <a:rPr lang="en-US" dirty="0"/>
            <a:t>Corresponding Parts</a:t>
          </a:r>
        </a:p>
      </dgm:t>
    </dgm:pt>
    <dgm:pt modelId="{02BADA0C-D8F5-4578-9491-5BCA5AF7F88E}" type="parTrans" cxnId="{C4F54FE7-FD37-4506-AA0C-A29BC5E99DBD}">
      <dgm:prSet/>
      <dgm:spPr/>
      <dgm:t>
        <a:bodyPr/>
        <a:lstStyle/>
        <a:p>
          <a:endParaRPr lang="en-US"/>
        </a:p>
      </dgm:t>
    </dgm:pt>
    <dgm:pt modelId="{B8AD7579-C83F-456A-8598-68DA8181D2A8}" type="sibTrans" cxnId="{C4F54FE7-FD37-4506-AA0C-A29BC5E99DBD}">
      <dgm:prSet/>
      <dgm:spPr/>
      <dgm:t>
        <a:bodyPr/>
        <a:lstStyle/>
        <a:p>
          <a:endParaRPr lang="en-US"/>
        </a:p>
      </dgm:t>
    </dgm:pt>
    <dgm:pt modelId="{45DB3C8F-9477-433B-B294-6A057337D743}" type="pres">
      <dgm:prSet presAssocID="{86AD4895-1113-4C9E-B83C-0071BA854199}" presName="hierChild1" presStyleCnt="0">
        <dgm:presLayoutVars>
          <dgm:chPref val="1"/>
          <dgm:dir/>
          <dgm:animOne val="branch"/>
          <dgm:animLvl val="lvl"/>
          <dgm:resizeHandles/>
        </dgm:presLayoutVars>
      </dgm:prSet>
      <dgm:spPr/>
    </dgm:pt>
    <dgm:pt modelId="{E5FA622F-397D-4B3A-BB23-A9621BAC3AF0}" type="pres">
      <dgm:prSet presAssocID="{01634843-3929-4528-B950-F97FCA4D0D4D}" presName="hierRoot1" presStyleCnt="0"/>
      <dgm:spPr/>
    </dgm:pt>
    <dgm:pt modelId="{BD0D0AD9-2BA8-403A-912C-660AE791215A}" type="pres">
      <dgm:prSet presAssocID="{01634843-3929-4528-B950-F97FCA4D0D4D}" presName="composite" presStyleCnt="0"/>
      <dgm:spPr/>
    </dgm:pt>
    <dgm:pt modelId="{D869437C-8B4B-4C7A-8B67-3A714A07DD33}" type="pres">
      <dgm:prSet presAssocID="{01634843-3929-4528-B950-F97FCA4D0D4D}" presName="background" presStyleLbl="node0" presStyleIdx="0" presStyleCnt="3"/>
      <dgm:spPr/>
    </dgm:pt>
    <dgm:pt modelId="{906C9D10-DD71-4B8F-8C1B-87901A2D1140}" type="pres">
      <dgm:prSet presAssocID="{01634843-3929-4528-B950-F97FCA4D0D4D}" presName="text" presStyleLbl="fgAcc0" presStyleIdx="0" presStyleCnt="3">
        <dgm:presLayoutVars>
          <dgm:chPref val="3"/>
        </dgm:presLayoutVars>
      </dgm:prSet>
      <dgm:spPr/>
    </dgm:pt>
    <dgm:pt modelId="{088101EA-74CF-44DD-9E16-357F18F9384A}" type="pres">
      <dgm:prSet presAssocID="{01634843-3929-4528-B950-F97FCA4D0D4D}" presName="hierChild2" presStyleCnt="0"/>
      <dgm:spPr/>
    </dgm:pt>
    <dgm:pt modelId="{A5E2FA21-79CF-4643-861C-306B008290F0}" type="pres">
      <dgm:prSet presAssocID="{DD3C537B-C062-406D-9FB8-D7026DAEADDF}" presName="hierRoot1" presStyleCnt="0"/>
      <dgm:spPr/>
    </dgm:pt>
    <dgm:pt modelId="{91EE7B28-CF4B-4059-9E78-85196BAE8E4D}" type="pres">
      <dgm:prSet presAssocID="{DD3C537B-C062-406D-9FB8-D7026DAEADDF}" presName="composite" presStyleCnt="0"/>
      <dgm:spPr/>
    </dgm:pt>
    <dgm:pt modelId="{4F8FF2C0-3C66-463D-B995-3326460832B5}" type="pres">
      <dgm:prSet presAssocID="{DD3C537B-C062-406D-9FB8-D7026DAEADDF}" presName="background" presStyleLbl="node0" presStyleIdx="1" presStyleCnt="3"/>
      <dgm:spPr/>
    </dgm:pt>
    <dgm:pt modelId="{BDCC7863-5003-429F-BEC8-6B222FA21644}" type="pres">
      <dgm:prSet presAssocID="{DD3C537B-C062-406D-9FB8-D7026DAEADDF}" presName="text" presStyleLbl="fgAcc0" presStyleIdx="1" presStyleCnt="3">
        <dgm:presLayoutVars>
          <dgm:chPref val="3"/>
        </dgm:presLayoutVars>
      </dgm:prSet>
      <dgm:spPr/>
    </dgm:pt>
    <dgm:pt modelId="{91F37B93-1A78-43E5-A895-0FCE8ACE97C5}" type="pres">
      <dgm:prSet presAssocID="{DD3C537B-C062-406D-9FB8-D7026DAEADDF}" presName="hierChild2" presStyleCnt="0"/>
      <dgm:spPr/>
    </dgm:pt>
    <dgm:pt modelId="{4ED2F667-A4AF-404D-8AA9-0F47B7CF8DDA}" type="pres">
      <dgm:prSet presAssocID="{96999822-33AA-4356-864F-F2971D891A7E}" presName="hierRoot1" presStyleCnt="0"/>
      <dgm:spPr/>
    </dgm:pt>
    <dgm:pt modelId="{F2412F01-C9D1-4A4D-AD22-12A90971A5C7}" type="pres">
      <dgm:prSet presAssocID="{96999822-33AA-4356-864F-F2971D891A7E}" presName="composite" presStyleCnt="0"/>
      <dgm:spPr/>
    </dgm:pt>
    <dgm:pt modelId="{8031DED0-7E40-4D43-A45B-5BA81A3D0149}" type="pres">
      <dgm:prSet presAssocID="{96999822-33AA-4356-864F-F2971D891A7E}" presName="background" presStyleLbl="node0" presStyleIdx="2" presStyleCnt="3"/>
      <dgm:spPr/>
    </dgm:pt>
    <dgm:pt modelId="{5511FEF4-9165-4445-8E33-6825EB05BA29}" type="pres">
      <dgm:prSet presAssocID="{96999822-33AA-4356-864F-F2971D891A7E}" presName="text" presStyleLbl="fgAcc0" presStyleIdx="2" presStyleCnt="3">
        <dgm:presLayoutVars>
          <dgm:chPref val="3"/>
        </dgm:presLayoutVars>
      </dgm:prSet>
      <dgm:spPr/>
    </dgm:pt>
    <dgm:pt modelId="{8582288E-6127-4A16-8F2C-556EC7621C94}" type="pres">
      <dgm:prSet presAssocID="{96999822-33AA-4356-864F-F2971D891A7E}" presName="hierChild2" presStyleCnt="0"/>
      <dgm:spPr/>
    </dgm:pt>
  </dgm:ptLst>
  <dgm:cxnLst>
    <dgm:cxn modelId="{C9D5C11F-4646-42F1-B735-74C0C061B2F5}" type="presOf" srcId="{DD3C537B-C062-406D-9FB8-D7026DAEADDF}" destId="{BDCC7863-5003-429F-BEC8-6B222FA21644}" srcOrd="0" destOrd="0" presId="urn:microsoft.com/office/officeart/2005/8/layout/hierarchy1"/>
    <dgm:cxn modelId="{73CEBC38-3FB4-4DB1-95F4-547EFD0B014F}" type="presOf" srcId="{01634843-3929-4528-B950-F97FCA4D0D4D}" destId="{906C9D10-DD71-4B8F-8C1B-87901A2D1140}" srcOrd="0" destOrd="0" presId="urn:microsoft.com/office/officeart/2005/8/layout/hierarchy1"/>
    <dgm:cxn modelId="{EA03346D-0FC1-4DC7-81D7-22354C731DD4}" srcId="{86AD4895-1113-4C9E-B83C-0071BA854199}" destId="{01634843-3929-4528-B950-F97FCA4D0D4D}" srcOrd="0" destOrd="0" parTransId="{DA7FA249-0B45-4DEA-9800-FD5DF9727206}" sibTransId="{59A76942-D364-413A-A7A6-A72F50787B37}"/>
    <dgm:cxn modelId="{65B02782-17C8-4668-AFAE-EFE61A8E02AB}" type="presOf" srcId="{96999822-33AA-4356-864F-F2971D891A7E}" destId="{5511FEF4-9165-4445-8E33-6825EB05BA29}" srcOrd="0" destOrd="0" presId="urn:microsoft.com/office/officeart/2005/8/layout/hierarchy1"/>
    <dgm:cxn modelId="{565108A2-CF57-423C-80BB-BDA6C08AF376}" srcId="{86AD4895-1113-4C9E-B83C-0071BA854199}" destId="{DD3C537B-C062-406D-9FB8-D7026DAEADDF}" srcOrd="1" destOrd="0" parTransId="{4D36D051-BEA1-41F9-884B-920E8C4AB9C8}" sibTransId="{A15B8E25-9894-43D8-A8AE-79DAB52A5BC4}"/>
    <dgm:cxn modelId="{962FE7AD-FD37-40D0-86D1-CF075622A245}" type="presOf" srcId="{86AD4895-1113-4C9E-B83C-0071BA854199}" destId="{45DB3C8F-9477-433B-B294-6A057337D743}" srcOrd="0" destOrd="0" presId="urn:microsoft.com/office/officeart/2005/8/layout/hierarchy1"/>
    <dgm:cxn modelId="{C4F54FE7-FD37-4506-AA0C-A29BC5E99DBD}" srcId="{86AD4895-1113-4C9E-B83C-0071BA854199}" destId="{96999822-33AA-4356-864F-F2971D891A7E}" srcOrd="2" destOrd="0" parTransId="{02BADA0C-D8F5-4578-9491-5BCA5AF7F88E}" sibTransId="{B8AD7579-C83F-456A-8598-68DA8181D2A8}"/>
    <dgm:cxn modelId="{F14F833D-DE62-4447-91B9-D3DFE00E5229}" type="presParOf" srcId="{45DB3C8F-9477-433B-B294-6A057337D743}" destId="{E5FA622F-397D-4B3A-BB23-A9621BAC3AF0}" srcOrd="0" destOrd="0" presId="urn:microsoft.com/office/officeart/2005/8/layout/hierarchy1"/>
    <dgm:cxn modelId="{38EF2EB4-897E-459C-A447-97840E32D34F}" type="presParOf" srcId="{E5FA622F-397D-4B3A-BB23-A9621BAC3AF0}" destId="{BD0D0AD9-2BA8-403A-912C-660AE791215A}" srcOrd="0" destOrd="0" presId="urn:microsoft.com/office/officeart/2005/8/layout/hierarchy1"/>
    <dgm:cxn modelId="{581FAA84-3738-49DC-A060-3FB671992BBF}" type="presParOf" srcId="{BD0D0AD9-2BA8-403A-912C-660AE791215A}" destId="{D869437C-8B4B-4C7A-8B67-3A714A07DD33}" srcOrd="0" destOrd="0" presId="urn:microsoft.com/office/officeart/2005/8/layout/hierarchy1"/>
    <dgm:cxn modelId="{8F16DC34-2F3F-4E22-96BC-865CEF68F9FB}" type="presParOf" srcId="{BD0D0AD9-2BA8-403A-912C-660AE791215A}" destId="{906C9D10-DD71-4B8F-8C1B-87901A2D1140}" srcOrd="1" destOrd="0" presId="urn:microsoft.com/office/officeart/2005/8/layout/hierarchy1"/>
    <dgm:cxn modelId="{E7D95875-3A30-4BB9-A760-7136A622ED05}" type="presParOf" srcId="{E5FA622F-397D-4B3A-BB23-A9621BAC3AF0}" destId="{088101EA-74CF-44DD-9E16-357F18F9384A}" srcOrd="1" destOrd="0" presId="urn:microsoft.com/office/officeart/2005/8/layout/hierarchy1"/>
    <dgm:cxn modelId="{698DD5C1-979A-4B72-9E5A-A679D15CFF7B}" type="presParOf" srcId="{45DB3C8F-9477-433B-B294-6A057337D743}" destId="{A5E2FA21-79CF-4643-861C-306B008290F0}" srcOrd="1" destOrd="0" presId="urn:microsoft.com/office/officeart/2005/8/layout/hierarchy1"/>
    <dgm:cxn modelId="{B3EF3F29-E497-45D0-ACAC-7FF777722F94}" type="presParOf" srcId="{A5E2FA21-79CF-4643-861C-306B008290F0}" destId="{91EE7B28-CF4B-4059-9E78-85196BAE8E4D}" srcOrd="0" destOrd="0" presId="urn:microsoft.com/office/officeart/2005/8/layout/hierarchy1"/>
    <dgm:cxn modelId="{610AE8D9-0BCF-48D1-889D-592B182B524C}" type="presParOf" srcId="{91EE7B28-CF4B-4059-9E78-85196BAE8E4D}" destId="{4F8FF2C0-3C66-463D-B995-3326460832B5}" srcOrd="0" destOrd="0" presId="urn:microsoft.com/office/officeart/2005/8/layout/hierarchy1"/>
    <dgm:cxn modelId="{730477A6-9E0D-4BA2-9F76-7CE413BE9D1C}" type="presParOf" srcId="{91EE7B28-CF4B-4059-9E78-85196BAE8E4D}" destId="{BDCC7863-5003-429F-BEC8-6B222FA21644}" srcOrd="1" destOrd="0" presId="urn:microsoft.com/office/officeart/2005/8/layout/hierarchy1"/>
    <dgm:cxn modelId="{C9BE7F1C-0B77-4606-B483-E0831F540394}" type="presParOf" srcId="{A5E2FA21-79CF-4643-861C-306B008290F0}" destId="{91F37B93-1A78-43E5-A895-0FCE8ACE97C5}" srcOrd="1" destOrd="0" presId="urn:microsoft.com/office/officeart/2005/8/layout/hierarchy1"/>
    <dgm:cxn modelId="{50D86EA8-A199-4139-ABC3-F66CBF7DF10A}" type="presParOf" srcId="{45DB3C8F-9477-433B-B294-6A057337D743}" destId="{4ED2F667-A4AF-404D-8AA9-0F47B7CF8DDA}" srcOrd="2" destOrd="0" presId="urn:microsoft.com/office/officeart/2005/8/layout/hierarchy1"/>
    <dgm:cxn modelId="{BBE3AF65-87FB-4FBF-91BB-392987C92D00}" type="presParOf" srcId="{4ED2F667-A4AF-404D-8AA9-0F47B7CF8DDA}" destId="{F2412F01-C9D1-4A4D-AD22-12A90971A5C7}" srcOrd="0" destOrd="0" presId="urn:microsoft.com/office/officeart/2005/8/layout/hierarchy1"/>
    <dgm:cxn modelId="{913A2525-54A9-46A0-B143-266659983841}" type="presParOf" srcId="{F2412F01-C9D1-4A4D-AD22-12A90971A5C7}" destId="{8031DED0-7E40-4D43-A45B-5BA81A3D0149}" srcOrd="0" destOrd="0" presId="urn:microsoft.com/office/officeart/2005/8/layout/hierarchy1"/>
    <dgm:cxn modelId="{313B6497-366A-4669-838D-9D14FE5902AF}" type="presParOf" srcId="{F2412F01-C9D1-4A4D-AD22-12A90971A5C7}" destId="{5511FEF4-9165-4445-8E33-6825EB05BA29}" srcOrd="1" destOrd="0" presId="urn:microsoft.com/office/officeart/2005/8/layout/hierarchy1"/>
    <dgm:cxn modelId="{FC0D4264-E98C-48BB-9D68-C171865AC4B9}" type="presParOf" srcId="{4ED2F667-A4AF-404D-8AA9-0F47B7CF8DDA}" destId="{8582288E-6127-4A16-8F2C-556EC7621C9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7E52F-4FF1-4A84-979E-7F241532643E}">
      <dsp:nvSpPr>
        <dsp:cNvPr id="0" name=""/>
        <dsp:cNvSpPr/>
      </dsp:nvSpPr>
      <dsp:spPr>
        <a:xfrm>
          <a:off x="0" y="347737"/>
          <a:ext cx="6904037" cy="1228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830" tIns="416560" rIns="53583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The ratio of a to b can be expressed as </a:t>
          </a:r>
          <a14:m xmlns:a14="http://schemas.microsoft.com/office/drawing/2010/main">
            <m:oMath xmlns:m="http://schemas.openxmlformats.org/officeDocument/2006/math">
              <m:f>
                <m:fPr>
                  <m:ctrlPr>
                    <a:rPr lang="en-US" sz="2000" i="1" kern="1200" smtClean="0">
                      <a:latin typeface="Cambria Math" panose="02040503050406030204" pitchFamily="18" charset="0"/>
                    </a:rPr>
                  </m:ctrlPr>
                </m:fPr>
                <m:num>
                  <m:r>
                    <a:rPr lang="en-US" sz="2000" b="0" i="1" kern="1200" smtClean="0">
                      <a:latin typeface="Cambria Math" panose="02040503050406030204" pitchFamily="18" charset="0"/>
                    </a:rPr>
                    <m:t>𝑎</m:t>
                  </m:r>
                </m:num>
                <m:den>
                  <m:r>
                    <a:rPr lang="en-US" sz="2000" b="0" i="1" kern="1200" smtClean="0">
                      <a:latin typeface="Cambria Math" panose="02040503050406030204" pitchFamily="18" charset="0"/>
                    </a:rPr>
                    <m:t>𝑏</m:t>
                  </m:r>
                </m:den>
              </m:f>
            </m:oMath>
          </a14:m>
          <a:r>
            <a:rPr lang="en-US" sz="2000" kern="1200" dirty="0">
              <a:latin typeface="Century Gothic" panose="020B0502020202020204" pitchFamily="34" charset="0"/>
            </a:rPr>
            <a:t>, where b ≠ 0.</a:t>
          </a:r>
        </a:p>
      </dsp:txBody>
      <dsp:txXfrm>
        <a:off x="0" y="347737"/>
        <a:ext cx="6904037" cy="1228500"/>
      </dsp:txXfrm>
    </dsp:sp>
    <dsp:sp modelId="{61C9A3D2-C5D9-44C8-805C-209A1D078760}">
      <dsp:nvSpPr>
        <dsp:cNvPr id="0" name=""/>
        <dsp:cNvSpPr/>
      </dsp:nvSpPr>
      <dsp:spPr>
        <a:xfrm>
          <a:off x="345201" y="52537"/>
          <a:ext cx="4832825" cy="5904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669" tIns="0" rIns="182669"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Comparison of </a:t>
          </a:r>
          <a:r>
            <a:rPr lang="en-US" sz="2000" kern="1200">
              <a:latin typeface="Century Gothic" panose="020B0502020202020204" pitchFamily="34" charset="0"/>
            </a:rPr>
            <a:t>two quantities.</a:t>
          </a:r>
          <a:endParaRPr lang="en-US" sz="2000" kern="1200" dirty="0">
            <a:latin typeface="Century Gothic" panose="020B0502020202020204" pitchFamily="34" charset="0"/>
          </a:endParaRPr>
        </a:p>
      </dsp:txBody>
      <dsp:txXfrm>
        <a:off x="374022" y="81358"/>
        <a:ext cx="4775183" cy="532758"/>
      </dsp:txXfrm>
    </dsp:sp>
    <dsp:sp modelId="{32883289-3D04-4316-A821-6872DFA0843D}">
      <dsp:nvSpPr>
        <dsp:cNvPr id="0" name=""/>
        <dsp:cNvSpPr/>
      </dsp:nvSpPr>
      <dsp:spPr>
        <a:xfrm>
          <a:off x="0" y="1979437"/>
          <a:ext cx="6904037" cy="8505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830" tIns="416560" rIns="53583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An equation stating two ratios are equal</a:t>
          </a:r>
        </a:p>
      </dsp:txBody>
      <dsp:txXfrm>
        <a:off x="0" y="1979437"/>
        <a:ext cx="6904037" cy="850500"/>
      </dsp:txXfrm>
    </dsp:sp>
    <dsp:sp modelId="{BD2B9094-F6AC-4E8E-B9BA-FA064F59437E}">
      <dsp:nvSpPr>
        <dsp:cNvPr id="0" name=""/>
        <dsp:cNvSpPr/>
      </dsp:nvSpPr>
      <dsp:spPr>
        <a:xfrm>
          <a:off x="345201" y="1684237"/>
          <a:ext cx="4832825" cy="59040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669" tIns="0" rIns="182669"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Proportion</a:t>
          </a:r>
        </a:p>
      </dsp:txBody>
      <dsp:txXfrm>
        <a:off x="374022" y="1713058"/>
        <a:ext cx="4775183" cy="532758"/>
      </dsp:txXfrm>
    </dsp:sp>
    <dsp:sp modelId="{8CC1F282-6F24-4C32-9A77-0DE3CB44A20A}">
      <dsp:nvSpPr>
        <dsp:cNvPr id="0" name=""/>
        <dsp:cNvSpPr/>
      </dsp:nvSpPr>
      <dsp:spPr>
        <a:xfrm>
          <a:off x="0" y="3233137"/>
          <a:ext cx="6904037" cy="15435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830" tIns="416560" rIns="53583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In any true proportion, the cross-products are equal.</a:t>
          </a:r>
        </a:p>
        <a:p>
          <a:pPr marL="228600" lvl="1" indent="-228600" algn="l" defTabSz="889000">
            <a:lnSpc>
              <a:spcPct val="90000"/>
            </a:lnSpc>
            <a:spcBef>
              <a:spcPct val="0"/>
            </a:spcBef>
            <a:spcAft>
              <a:spcPct val="15000"/>
            </a:spcAft>
            <a:buChar char="•"/>
          </a:pPr>
          <a14:m xmlns:a14="http://schemas.microsoft.com/office/drawing/2010/main">
            <m:oMath xmlns:m="http://schemas.openxmlformats.org/officeDocument/2006/math">
              <m:f>
                <m:fPr>
                  <m:ctrlPr>
                    <a:rPr lang="en-US" sz="2000" b="0" i="1" kern="1200" smtClean="0">
                      <a:latin typeface="Cambria Math" panose="02040503050406030204" pitchFamily="18" charset="0"/>
                    </a:rPr>
                  </m:ctrlPr>
                </m:fPr>
                <m:num>
                  <m:r>
                    <a:rPr lang="en-US" sz="2000" b="0" i="1" kern="1200" smtClean="0">
                      <a:latin typeface="Cambria Math" panose="02040503050406030204" pitchFamily="18" charset="0"/>
                    </a:rPr>
                    <m:t>𝑎</m:t>
                  </m:r>
                </m:num>
                <m:den>
                  <m:r>
                    <a:rPr lang="en-US" sz="2000" b="0" i="1" kern="1200" smtClean="0">
                      <a:latin typeface="Cambria Math" panose="02040503050406030204" pitchFamily="18" charset="0"/>
                    </a:rPr>
                    <m:t>𝑏</m:t>
                  </m:r>
                </m:den>
              </m:f>
              <m:r>
                <a:rPr lang="en-US" sz="2000" b="0" i="1" kern="1200" smtClean="0">
                  <a:latin typeface="Cambria Math" panose="02040503050406030204" pitchFamily="18" charset="0"/>
                </a:rPr>
                <m:t>=</m:t>
              </m:r>
              <m:f>
                <m:fPr>
                  <m:ctrlPr>
                    <a:rPr lang="en-US" sz="2000" b="0" i="1" kern="1200" smtClean="0">
                      <a:latin typeface="Cambria Math" panose="02040503050406030204" pitchFamily="18" charset="0"/>
                    </a:rPr>
                  </m:ctrlPr>
                </m:fPr>
                <m:num>
                  <m:r>
                    <a:rPr lang="en-US" sz="2000" b="0" i="1" kern="1200" smtClean="0">
                      <a:latin typeface="Cambria Math" panose="02040503050406030204" pitchFamily="18" charset="0"/>
                    </a:rPr>
                    <m:t>𝑐</m:t>
                  </m:r>
                </m:num>
                <m:den>
                  <m:r>
                    <a:rPr lang="en-US" sz="2000" b="0" i="1" kern="1200" smtClean="0">
                      <a:latin typeface="Cambria Math" panose="02040503050406030204" pitchFamily="18" charset="0"/>
                    </a:rPr>
                    <m:t>𝑑</m:t>
                  </m:r>
                </m:den>
              </m:f>
            </m:oMath>
          </a14:m>
          <a:r>
            <a:rPr lang="en-US" sz="2000" kern="1200" dirty="0">
              <a:latin typeface="Century Gothic" panose="020B0502020202020204" pitchFamily="34" charset="0"/>
            </a:rPr>
            <a:t>; therefore </a:t>
          </a:r>
          <a14:m xmlns:a14="http://schemas.microsoft.com/office/drawing/2010/main">
            <m:oMath xmlns:m="http://schemas.openxmlformats.org/officeDocument/2006/math">
              <m:r>
                <a:rPr lang="en-US" sz="2000" b="0" i="1" kern="1200" smtClean="0">
                  <a:latin typeface="Cambria Math" panose="02040503050406030204" pitchFamily="18" charset="0"/>
                </a:rPr>
                <m:t>𝑎𝑑</m:t>
              </m:r>
              <m:r>
                <a:rPr lang="en-US" sz="2000" b="0" i="1" kern="1200" smtClean="0">
                  <a:latin typeface="Cambria Math" panose="02040503050406030204" pitchFamily="18" charset="0"/>
                </a:rPr>
                <m:t>=</m:t>
              </m:r>
              <m:r>
                <a:rPr lang="en-US" sz="2000" b="0" i="1" kern="1200" smtClean="0">
                  <a:latin typeface="Cambria Math" panose="02040503050406030204" pitchFamily="18" charset="0"/>
                </a:rPr>
                <m:t>𝑏𝑐</m:t>
              </m:r>
            </m:oMath>
          </a14:m>
          <a:endParaRPr lang="en-US" sz="2000" kern="1200" dirty="0">
            <a:latin typeface="Century Gothic" panose="020B0502020202020204" pitchFamily="34" charset="0"/>
          </a:endParaRPr>
        </a:p>
      </dsp:txBody>
      <dsp:txXfrm>
        <a:off x="0" y="3233137"/>
        <a:ext cx="6904037" cy="1543500"/>
      </dsp:txXfrm>
    </dsp:sp>
    <dsp:sp modelId="{179FE1AC-1CDC-4919-B758-4B1DED1F52B7}">
      <dsp:nvSpPr>
        <dsp:cNvPr id="0" name=""/>
        <dsp:cNvSpPr/>
      </dsp:nvSpPr>
      <dsp:spPr>
        <a:xfrm>
          <a:off x="345201" y="2937937"/>
          <a:ext cx="4832825" cy="59040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669" tIns="0" rIns="182669"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The Cross-Product</a:t>
          </a:r>
        </a:p>
      </dsp:txBody>
      <dsp:txXfrm>
        <a:off x="374022" y="2966758"/>
        <a:ext cx="4775183"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9437C-8B4B-4C7A-8B67-3A714A07DD33}">
      <dsp:nvSpPr>
        <dsp:cNvPr id="0" name=""/>
        <dsp:cNvSpPr/>
      </dsp:nvSpPr>
      <dsp:spPr>
        <a:xfrm>
          <a:off x="0" y="511845"/>
          <a:ext cx="2846069" cy="180725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6C9D10-DD71-4B8F-8C1B-87901A2D1140}">
      <dsp:nvSpPr>
        <dsp:cNvPr id="0" name=""/>
        <dsp:cNvSpPr/>
      </dsp:nvSpPr>
      <dsp:spPr>
        <a:xfrm>
          <a:off x="316230" y="812264"/>
          <a:ext cx="2846069" cy="18072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Parallel Lines &amp; Transversal</a:t>
          </a:r>
        </a:p>
      </dsp:txBody>
      <dsp:txXfrm>
        <a:off x="369163" y="865197"/>
        <a:ext cx="2740203" cy="1701388"/>
      </dsp:txXfrm>
    </dsp:sp>
    <dsp:sp modelId="{4F8FF2C0-3C66-463D-B995-3326460832B5}">
      <dsp:nvSpPr>
        <dsp:cNvPr id="0" name=""/>
        <dsp:cNvSpPr/>
      </dsp:nvSpPr>
      <dsp:spPr>
        <a:xfrm>
          <a:off x="3478529" y="511845"/>
          <a:ext cx="2846069" cy="180725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CC7863-5003-429F-BEC8-6B222FA21644}">
      <dsp:nvSpPr>
        <dsp:cNvPr id="0" name=""/>
        <dsp:cNvSpPr/>
      </dsp:nvSpPr>
      <dsp:spPr>
        <a:xfrm>
          <a:off x="3794759" y="812264"/>
          <a:ext cx="2846069" cy="18072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Congruent Triangles</a:t>
          </a:r>
        </a:p>
      </dsp:txBody>
      <dsp:txXfrm>
        <a:off x="3847692" y="865197"/>
        <a:ext cx="2740203" cy="1701388"/>
      </dsp:txXfrm>
    </dsp:sp>
    <dsp:sp modelId="{8031DED0-7E40-4D43-A45B-5BA81A3D0149}">
      <dsp:nvSpPr>
        <dsp:cNvPr id="0" name=""/>
        <dsp:cNvSpPr/>
      </dsp:nvSpPr>
      <dsp:spPr>
        <a:xfrm>
          <a:off x="6957059" y="511845"/>
          <a:ext cx="2846069" cy="180725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11FEF4-9165-4445-8E33-6825EB05BA29}">
      <dsp:nvSpPr>
        <dsp:cNvPr id="0" name=""/>
        <dsp:cNvSpPr/>
      </dsp:nvSpPr>
      <dsp:spPr>
        <a:xfrm>
          <a:off x="7273289" y="812264"/>
          <a:ext cx="2846069" cy="18072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Corresponding Parts</a:t>
          </a:r>
        </a:p>
      </dsp:txBody>
      <dsp:txXfrm>
        <a:off x="7326222" y="865197"/>
        <a:ext cx="2740203" cy="17013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CDAF1-3158-4F44-B67D-C25C4603E596}" type="datetimeFigureOut">
              <a:rPr lang="en-US" smtClean="0"/>
              <a:t>8/23/2018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15F8B-32E3-40B1-9207-DD73A3294DB9}" type="slidenum">
              <a:rPr lang="en-US" smtClean="0"/>
              <a:t>‹#›</a:t>
            </a:fld>
            <a:endParaRPr lang="en-US"/>
          </a:p>
        </p:txBody>
      </p:sp>
    </p:spTree>
    <p:extLst>
      <p:ext uri="{BB962C8B-B14F-4D97-AF65-F5344CB8AC3E}">
        <p14:creationId xmlns:p14="http://schemas.microsoft.com/office/powerpoint/2010/main" val="88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93CE-0807-4265-A13E-604080D399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D966F1-697B-4323-AF04-B7A658DE9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CBEF5B-D318-4D4F-B860-A97A7464819F}"/>
              </a:ext>
            </a:extLst>
          </p:cNvPr>
          <p:cNvSpPr>
            <a:spLocks noGrp="1"/>
          </p:cNvSpPr>
          <p:nvPr>
            <p:ph type="dt" sz="half" idx="10"/>
          </p:nvPr>
        </p:nvSpPr>
        <p:spPr/>
        <p:txBody>
          <a:bodyPr/>
          <a:lstStyle/>
          <a:p>
            <a:fld id="{211AC83C-D7CE-435A-A316-B147B8317C50}" type="datetimeFigureOut">
              <a:rPr lang="en-US" smtClean="0"/>
              <a:t>8/23/2018</a:t>
            </a:fld>
            <a:endParaRPr lang="en-US"/>
          </a:p>
        </p:txBody>
      </p:sp>
      <p:sp>
        <p:nvSpPr>
          <p:cNvPr id="5" name="Footer Placeholder 4">
            <a:extLst>
              <a:ext uri="{FF2B5EF4-FFF2-40B4-BE49-F238E27FC236}">
                <a16:creationId xmlns:a16="http://schemas.microsoft.com/office/drawing/2014/main" id="{22680588-63AC-4B6A-AC64-DF40030F5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98CC8-60AC-489E-9087-E457896406E2}"/>
              </a:ext>
            </a:extLst>
          </p:cNvPr>
          <p:cNvSpPr>
            <a:spLocks noGrp="1"/>
          </p:cNvSpPr>
          <p:nvPr>
            <p:ph type="sldNum" sz="quarter" idx="12"/>
          </p:nvPr>
        </p:nvSpPr>
        <p:spPr/>
        <p:txBody>
          <a:bodyPr/>
          <a:lstStyle/>
          <a:p>
            <a:fld id="{4FB3266A-2DC9-4504-B8AE-45FA0A1FCEF2}" type="slidenum">
              <a:rPr lang="en-US" smtClean="0"/>
              <a:t>‹#›</a:t>
            </a:fld>
            <a:endParaRPr lang="en-US"/>
          </a:p>
        </p:txBody>
      </p:sp>
    </p:spTree>
    <p:extLst>
      <p:ext uri="{BB962C8B-B14F-4D97-AF65-F5344CB8AC3E}">
        <p14:creationId xmlns:p14="http://schemas.microsoft.com/office/powerpoint/2010/main" val="391773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19C0-5FBB-4C98-81EE-43214FC9E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A357EF-9760-4AA9-920A-6EE90E0386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FD80-7B98-449D-BC0D-9ADC8181AAEE}"/>
              </a:ext>
            </a:extLst>
          </p:cNvPr>
          <p:cNvSpPr>
            <a:spLocks noGrp="1"/>
          </p:cNvSpPr>
          <p:nvPr>
            <p:ph type="dt" sz="half" idx="10"/>
          </p:nvPr>
        </p:nvSpPr>
        <p:spPr/>
        <p:txBody>
          <a:bodyPr/>
          <a:lstStyle/>
          <a:p>
            <a:fld id="{211AC83C-D7CE-435A-A316-B147B8317C50}" type="datetimeFigureOut">
              <a:rPr lang="en-US" smtClean="0"/>
              <a:t>8/23/2018</a:t>
            </a:fld>
            <a:endParaRPr lang="en-US"/>
          </a:p>
        </p:txBody>
      </p:sp>
      <p:sp>
        <p:nvSpPr>
          <p:cNvPr id="5" name="Footer Placeholder 4">
            <a:extLst>
              <a:ext uri="{FF2B5EF4-FFF2-40B4-BE49-F238E27FC236}">
                <a16:creationId xmlns:a16="http://schemas.microsoft.com/office/drawing/2014/main" id="{10D3A772-791D-4484-980E-5C16E6D89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933D9-743A-4A60-9B71-381C387B2522}"/>
              </a:ext>
            </a:extLst>
          </p:cNvPr>
          <p:cNvSpPr>
            <a:spLocks noGrp="1"/>
          </p:cNvSpPr>
          <p:nvPr>
            <p:ph type="sldNum" sz="quarter" idx="12"/>
          </p:nvPr>
        </p:nvSpPr>
        <p:spPr/>
        <p:txBody>
          <a:bodyPr/>
          <a:lstStyle/>
          <a:p>
            <a:fld id="{4FB3266A-2DC9-4504-B8AE-45FA0A1FCEF2}" type="slidenum">
              <a:rPr lang="en-US" smtClean="0"/>
              <a:t>‹#›</a:t>
            </a:fld>
            <a:endParaRPr lang="en-US"/>
          </a:p>
        </p:txBody>
      </p:sp>
    </p:spTree>
    <p:extLst>
      <p:ext uri="{BB962C8B-B14F-4D97-AF65-F5344CB8AC3E}">
        <p14:creationId xmlns:p14="http://schemas.microsoft.com/office/powerpoint/2010/main" val="213042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9A4F0A-D03B-42AF-AE0E-C773D89BC1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51408-D198-497F-B787-9D919B2E3F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7ED2F-AC5D-46F3-9904-E2AEECBF06D9}"/>
              </a:ext>
            </a:extLst>
          </p:cNvPr>
          <p:cNvSpPr>
            <a:spLocks noGrp="1"/>
          </p:cNvSpPr>
          <p:nvPr>
            <p:ph type="dt" sz="half" idx="10"/>
          </p:nvPr>
        </p:nvSpPr>
        <p:spPr/>
        <p:txBody>
          <a:bodyPr/>
          <a:lstStyle/>
          <a:p>
            <a:fld id="{211AC83C-D7CE-435A-A316-B147B8317C50}" type="datetimeFigureOut">
              <a:rPr lang="en-US" smtClean="0"/>
              <a:t>8/23/2018</a:t>
            </a:fld>
            <a:endParaRPr lang="en-US"/>
          </a:p>
        </p:txBody>
      </p:sp>
      <p:sp>
        <p:nvSpPr>
          <p:cNvPr id="5" name="Footer Placeholder 4">
            <a:extLst>
              <a:ext uri="{FF2B5EF4-FFF2-40B4-BE49-F238E27FC236}">
                <a16:creationId xmlns:a16="http://schemas.microsoft.com/office/drawing/2014/main" id="{6D9FDE50-E7A3-4F8B-9B0D-8347C6E0D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53190-1FC8-4FD6-9F7B-B79D968BA1D5}"/>
              </a:ext>
            </a:extLst>
          </p:cNvPr>
          <p:cNvSpPr>
            <a:spLocks noGrp="1"/>
          </p:cNvSpPr>
          <p:nvPr>
            <p:ph type="sldNum" sz="quarter" idx="12"/>
          </p:nvPr>
        </p:nvSpPr>
        <p:spPr/>
        <p:txBody>
          <a:bodyPr/>
          <a:lstStyle/>
          <a:p>
            <a:fld id="{4FB3266A-2DC9-4504-B8AE-45FA0A1FCEF2}" type="slidenum">
              <a:rPr lang="en-US" smtClean="0"/>
              <a:t>‹#›</a:t>
            </a:fld>
            <a:endParaRPr lang="en-US"/>
          </a:p>
        </p:txBody>
      </p:sp>
    </p:spTree>
    <p:extLst>
      <p:ext uri="{BB962C8B-B14F-4D97-AF65-F5344CB8AC3E}">
        <p14:creationId xmlns:p14="http://schemas.microsoft.com/office/powerpoint/2010/main" val="354621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E1AD-A4FC-4BCF-8B1D-E5012B91B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D75D7A-0DB7-451F-A145-3A90F86D7D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12A5F-A90D-4CD5-93BE-E637EF305EE2}"/>
              </a:ext>
            </a:extLst>
          </p:cNvPr>
          <p:cNvSpPr>
            <a:spLocks noGrp="1"/>
          </p:cNvSpPr>
          <p:nvPr>
            <p:ph type="dt" sz="half" idx="10"/>
          </p:nvPr>
        </p:nvSpPr>
        <p:spPr/>
        <p:txBody>
          <a:bodyPr/>
          <a:lstStyle/>
          <a:p>
            <a:fld id="{211AC83C-D7CE-435A-A316-B147B8317C50}" type="datetimeFigureOut">
              <a:rPr lang="en-US" smtClean="0"/>
              <a:t>8/23/2018</a:t>
            </a:fld>
            <a:endParaRPr lang="en-US"/>
          </a:p>
        </p:txBody>
      </p:sp>
      <p:sp>
        <p:nvSpPr>
          <p:cNvPr id="5" name="Footer Placeholder 4">
            <a:extLst>
              <a:ext uri="{FF2B5EF4-FFF2-40B4-BE49-F238E27FC236}">
                <a16:creationId xmlns:a16="http://schemas.microsoft.com/office/drawing/2014/main" id="{C836E836-2AAB-4246-9FD4-922513D1B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3CD69-83FA-489D-9D52-8722312AF6AE}"/>
              </a:ext>
            </a:extLst>
          </p:cNvPr>
          <p:cNvSpPr>
            <a:spLocks noGrp="1"/>
          </p:cNvSpPr>
          <p:nvPr>
            <p:ph type="sldNum" sz="quarter" idx="12"/>
          </p:nvPr>
        </p:nvSpPr>
        <p:spPr/>
        <p:txBody>
          <a:bodyPr/>
          <a:lstStyle/>
          <a:p>
            <a:fld id="{4FB3266A-2DC9-4504-B8AE-45FA0A1FCEF2}" type="slidenum">
              <a:rPr lang="en-US" smtClean="0"/>
              <a:t>‹#›</a:t>
            </a:fld>
            <a:endParaRPr lang="en-US"/>
          </a:p>
        </p:txBody>
      </p:sp>
    </p:spTree>
    <p:extLst>
      <p:ext uri="{BB962C8B-B14F-4D97-AF65-F5344CB8AC3E}">
        <p14:creationId xmlns:p14="http://schemas.microsoft.com/office/powerpoint/2010/main" val="156248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564E-3125-4BEB-AA10-A46CD16C2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93A50A-0BCA-468C-B433-04B3E9DE8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57C2FA-6F2A-45B9-8E23-5FFB62B1B760}"/>
              </a:ext>
            </a:extLst>
          </p:cNvPr>
          <p:cNvSpPr>
            <a:spLocks noGrp="1"/>
          </p:cNvSpPr>
          <p:nvPr>
            <p:ph type="dt" sz="half" idx="10"/>
          </p:nvPr>
        </p:nvSpPr>
        <p:spPr/>
        <p:txBody>
          <a:bodyPr/>
          <a:lstStyle/>
          <a:p>
            <a:fld id="{211AC83C-D7CE-435A-A316-B147B8317C50}" type="datetimeFigureOut">
              <a:rPr lang="en-US" smtClean="0"/>
              <a:t>8/23/2018</a:t>
            </a:fld>
            <a:endParaRPr lang="en-US"/>
          </a:p>
        </p:txBody>
      </p:sp>
      <p:sp>
        <p:nvSpPr>
          <p:cNvPr id="5" name="Footer Placeholder 4">
            <a:extLst>
              <a:ext uri="{FF2B5EF4-FFF2-40B4-BE49-F238E27FC236}">
                <a16:creationId xmlns:a16="http://schemas.microsoft.com/office/drawing/2014/main" id="{B66D259C-8158-43AE-9903-0750FC00D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26625-937F-4AFB-AF45-8FA9BF02123C}"/>
              </a:ext>
            </a:extLst>
          </p:cNvPr>
          <p:cNvSpPr>
            <a:spLocks noGrp="1"/>
          </p:cNvSpPr>
          <p:nvPr>
            <p:ph type="sldNum" sz="quarter" idx="12"/>
          </p:nvPr>
        </p:nvSpPr>
        <p:spPr/>
        <p:txBody>
          <a:bodyPr/>
          <a:lstStyle/>
          <a:p>
            <a:fld id="{4FB3266A-2DC9-4504-B8AE-45FA0A1FCEF2}" type="slidenum">
              <a:rPr lang="en-US" smtClean="0"/>
              <a:t>‹#›</a:t>
            </a:fld>
            <a:endParaRPr lang="en-US"/>
          </a:p>
        </p:txBody>
      </p:sp>
    </p:spTree>
    <p:extLst>
      <p:ext uri="{BB962C8B-B14F-4D97-AF65-F5344CB8AC3E}">
        <p14:creationId xmlns:p14="http://schemas.microsoft.com/office/powerpoint/2010/main" val="6351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B433-FD1F-4A5E-BE98-DB8437FA7E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A3C9D-CC8A-4D88-9651-B6EEE447DA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52C28-C30C-4609-BDD6-695DF6A88C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42544D-6231-4345-8A6A-7E04AEA92388}"/>
              </a:ext>
            </a:extLst>
          </p:cNvPr>
          <p:cNvSpPr>
            <a:spLocks noGrp="1"/>
          </p:cNvSpPr>
          <p:nvPr>
            <p:ph type="dt" sz="half" idx="10"/>
          </p:nvPr>
        </p:nvSpPr>
        <p:spPr/>
        <p:txBody>
          <a:bodyPr/>
          <a:lstStyle/>
          <a:p>
            <a:fld id="{211AC83C-D7CE-435A-A316-B147B8317C50}" type="datetimeFigureOut">
              <a:rPr lang="en-US" smtClean="0"/>
              <a:t>8/23/2018</a:t>
            </a:fld>
            <a:endParaRPr lang="en-US"/>
          </a:p>
        </p:txBody>
      </p:sp>
      <p:sp>
        <p:nvSpPr>
          <p:cNvPr id="6" name="Footer Placeholder 5">
            <a:extLst>
              <a:ext uri="{FF2B5EF4-FFF2-40B4-BE49-F238E27FC236}">
                <a16:creationId xmlns:a16="http://schemas.microsoft.com/office/drawing/2014/main" id="{CD5BB746-99AA-453F-9CAE-F0F336582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5E72F-9151-400C-BFE2-ED3030FFFAED}"/>
              </a:ext>
            </a:extLst>
          </p:cNvPr>
          <p:cNvSpPr>
            <a:spLocks noGrp="1"/>
          </p:cNvSpPr>
          <p:nvPr>
            <p:ph type="sldNum" sz="quarter" idx="12"/>
          </p:nvPr>
        </p:nvSpPr>
        <p:spPr/>
        <p:txBody>
          <a:bodyPr/>
          <a:lstStyle/>
          <a:p>
            <a:fld id="{4FB3266A-2DC9-4504-B8AE-45FA0A1FCEF2}" type="slidenum">
              <a:rPr lang="en-US" smtClean="0"/>
              <a:t>‹#›</a:t>
            </a:fld>
            <a:endParaRPr lang="en-US"/>
          </a:p>
        </p:txBody>
      </p:sp>
    </p:spTree>
    <p:extLst>
      <p:ext uri="{BB962C8B-B14F-4D97-AF65-F5344CB8AC3E}">
        <p14:creationId xmlns:p14="http://schemas.microsoft.com/office/powerpoint/2010/main" val="299674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CC78-CA9E-481A-AFE8-B566E1E7FB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10EC0E-BAB4-4759-852C-E83F5D7BC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78FF6E-481D-4692-9D2F-4994B230C0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EB4BCD-5635-46B8-8502-0051BDF0E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92504C-556A-4B60-BB32-B9E159EA07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1257B3-D5BA-4208-ABA9-C44F121BAAC1}"/>
              </a:ext>
            </a:extLst>
          </p:cNvPr>
          <p:cNvSpPr>
            <a:spLocks noGrp="1"/>
          </p:cNvSpPr>
          <p:nvPr>
            <p:ph type="dt" sz="half" idx="10"/>
          </p:nvPr>
        </p:nvSpPr>
        <p:spPr/>
        <p:txBody>
          <a:bodyPr/>
          <a:lstStyle/>
          <a:p>
            <a:fld id="{211AC83C-D7CE-435A-A316-B147B8317C50}" type="datetimeFigureOut">
              <a:rPr lang="en-US" smtClean="0"/>
              <a:t>8/23/2018</a:t>
            </a:fld>
            <a:endParaRPr lang="en-US"/>
          </a:p>
        </p:txBody>
      </p:sp>
      <p:sp>
        <p:nvSpPr>
          <p:cNvPr id="8" name="Footer Placeholder 7">
            <a:extLst>
              <a:ext uri="{FF2B5EF4-FFF2-40B4-BE49-F238E27FC236}">
                <a16:creationId xmlns:a16="http://schemas.microsoft.com/office/drawing/2014/main" id="{5E02BDDA-96D1-4E21-BD68-4885C48D2E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EAF1BD-886D-434C-A687-A541AD47430A}"/>
              </a:ext>
            </a:extLst>
          </p:cNvPr>
          <p:cNvSpPr>
            <a:spLocks noGrp="1"/>
          </p:cNvSpPr>
          <p:nvPr>
            <p:ph type="sldNum" sz="quarter" idx="12"/>
          </p:nvPr>
        </p:nvSpPr>
        <p:spPr/>
        <p:txBody>
          <a:bodyPr/>
          <a:lstStyle/>
          <a:p>
            <a:fld id="{4FB3266A-2DC9-4504-B8AE-45FA0A1FCEF2}" type="slidenum">
              <a:rPr lang="en-US" smtClean="0"/>
              <a:t>‹#›</a:t>
            </a:fld>
            <a:endParaRPr lang="en-US"/>
          </a:p>
        </p:txBody>
      </p:sp>
    </p:spTree>
    <p:extLst>
      <p:ext uri="{BB962C8B-B14F-4D97-AF65-F5344CB8AC3E}">
        <p14:creationId xmlns:p14="http://schemas.microsoft.com/office/powerpoint/2010/main" val="339724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F04A-0B68-44DB-9D6D-2C77DC8D88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8AA50B-7E96-4F3B-9D65-14392122AAAA}"/>
              </a:ext>
            </a:extLst>
          </p:cNvPr>
          <p:cNvSpPr>
            <a:spLocks noGrp="1"/>
          </p:cNvSpPr>
          <p:nvPr>
            <p:ph type="dt" sz="half" idx="10"/>
          </p:nvPr>
        </p:nvSpPr>
        <p:spPr/>
        <p:txBody>
          <a:bodyPr/>
          <a:lstStyle/>
          <a:p>
            <a:fld id="{211AC83C-D7CE-435A-A316-B147B8317C50}" type="datetimeFigureOut">
              <a:rPr lang="en-US" smtClean="0"/>
              <a:t>8/23/2018</a:t>
            </a:fld>
            <a:endParaRPr lang="en-US"/>
          </a:p>
        </p:txBody>
      </p:sp>
      <p:sp>
        <p:nvSpPr>
          <p:cNvPr id="4" name="Footer Placeholder 3">
            <a:extLst>
              <a:ext uri="{FF2B5EF4-FFF2-40B4-BE49-F238E27FC236}">
                <a16:creationId xmlns:a16="http://schemas.microsoft.com/office/drawing/2014/main" id="{D154391C-5344-4CA9-819F-BE853B368C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83455-E8A9-43B6-8BB0-D6E16D1D6742}"/>
              </a:ext>
            </a:extLst>
          </p:cNvPr>
          <p:cNvSpPr>
            <a:spLocks noGrp="1"/>
          </p:cNvSpPr>
          <p:nvPr>
            <p:ph type="sldNum" sz="quarter" idx="12"/>
          </p:nvPr>
        </p:nvSpPr>
        <p:spPr/>
        <p:txBody>
          <a:bodyPr/>
          <a:lstStyle/>
          <a:p>
            <a:fld id="{4FB3266A-2DC9-4504-B8AE-45FA0A1FCEF2}" type="slidenum">
              <a:rPr lang="en-US" smtClean="0"/>
              <a:t>‹#›</a:t>
            </a:fld>
            <a:endParaRPr lang="en-US"/>
          </a:p>
        </p:txBody>
      </p:sp>
    </p:spTree>
    <p:extLst>
      <p:ext uri="{BB962C8B-B14F-4D97-AF65-F5344CB8AC3E}">
        <p14:creationId xmlns:p14="http://schemas.microsoft.com/office/powerpoint/2010/main" val="101803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5F76A-3EFC-4CE7-9B8C-18183FFEBF53}"/>
              </a:ext>
            </a:extLst>
          </p:cNvPr>
          <p:cNvSpPr>
            <a:spLocks noGrp="1"/>
          </p:cNvSpPr>
          <p:nvPr>
            <p:ph type="dt" sz="half" idx="10"/>
          </p:nvPr>
        </p:nvSpPr>
        <p:spPr/>
        <p:txBody>
          <a:bodyPr/>
          <a:lstStyle/>
          <a:p>
            <a:fld id="{211AC83C-D7CE-435A-A316-B147B8317C50}" type="datetimeFigureOut">
              <a:rPr lang="en-US" smtClean="0"/>
              <a:t>8/23/2018</a:t>
            </a:fld>
            <a:endParaRPr lang="en-US"/>
          </a:p>
        </p:txBody>
      </p:sp>
      <p:sp>
        <p:nvSpPr>
          <p:cNvPr id="3" name="Footer Placeholder 2">
            <a:extLst>
              <a:ext uri="{FF2B5EF4-FFF2-40B4-BE49-F238E27FC236}">
                <a16:creationId xmlns:a16="http://schemas.microsoft.com/office/drawing/2014/main" id="{AF194DBE-3BC8-4E4E-A852-DA8642A956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3897DD-BCDC-4B6E-A207-E0560B672D99}"/>
              </a:ext>
            </a:extLst>
          </p:cNvPr>
          <p:cNvSpPr>
            <a:spLocks noGrp="1"/>
          </p:cNvSpPr>
          <p:nvPr>
            <p:ph type="sldNum" sz="quarter" idx="12"/>
          </p:nvPr>
        </p:nvSpPr>
        <p:spPr/>
        <p:txBody>
          <a:bodyPr/>
          <a:lstStyle/>
          <a:p>
            <a:fld id="{4FB3266A-2DC9-4504-B8AE-45FA0A1FCEF2}" type="slidenum">
              <a:rPr lang="en-US" smtClean="0"/>
              <a:t>‹#›</a:t>
            </a:fld>
            <a:endParaRPr lang="en-US"/>
          </a:p>
        </p:txBody>
      </p:sp>
    </p:spTree>
    <p:extLst>
      <p:ext uri="{BB962C8B-B14F-4D97-AF65-F5344CB8AC3E}">
        <p14:creationId xmlns:p14="http://schemas.microsoft.com/office/powerpoint/2010/main" val="231232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71CB-BFA3-44F0-A017-5DBE6BFB8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0D8DB-C221-473E-B69F-2B80B55443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A10A4-6FAE-46DD-932C-A0F861AEE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DDB911-698E-422A-85D6-D288ACE2AE9F}"/>
              </a:ext>
            </a:extLst>
          </p:cNvPr>
          <p:cNvSpPr>
            <a:spLocks noGrp="1"/>
          </p:cNvSpPr>
          <p:nvPr>
            <p:ph type="dt" sz="half" idx="10"/>
          </p:nvPr>
        </p:nvSpPr>
        <p:spPr/>
        <p:txBody>
          <a:bodyPr/>
          <a:lstStyle/>
          <a:p>
            <a:fld id="{211AC83C-D7CE-435A-A316-B147B8317C50}" type="datetimeFigureOut">
              <a:rPr lang="en-US" smtClean="0"/>
              <a:t>8/23/2018</a:t>
            </a:fld>
            <a:endParaRPr lang="en-US"/>
          </a:p>
        </p:txBody>
      </p:sp>
      <p:sp>
        <p:nvSpPr>
          <p:cNvPr id="6" name="Footer Placeholder 5">
            <a:extLst>
              <a:ext uri="{FF2B5EF4-FFF2-40B4-BE49-F238E27FC236}">
                <a16:creationId xmlns:a16="http://schemas.microsoft.com/office/drawing/2014/main" id="{A8FDDBC0-C6FA-4431-9B24-B12159008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6068F-42D5-4317-9A33-8E2EF68662BF}"/>
              </a:ext>
            </a:extLst>
          </p:cNvPr>
          <p:cNvSpPr>
            <a:spLocks noGrp="1"/>
          </p:cNvSpPr>
          <p:nvPr>
            <p:ph type="sldNum" sz="quarter" idx="12"/>
          </p:nvPr>
        </p:nvSpPr>
        <p:spPr/>
        <p:txBody>
          <a:bodyPr/>
          <a:lstStyle/>
          <a:p>
            <a:fld id="{4FB3266A-2DC9-4504-B8AE-45FA0A1FCEF2}" type="slidenum">
              <a:rPr lang="en-US" smtClean="0"/>
              <a:t>‹#›</a:t>
            </a:fld>
            <a:endParaRPr lang="en-US"/>
          </a:p>
        </p:txBody>
      </p:sp>
    </p:spTree>
    <p:extLst>
      <p:ext uri="{BB962C8B-B14F-4D97-AF65-F5344CB8AC3E}">
        <p14:creationId xmlns:p14="http://schemas.microsoft.com/office/powerpoint/2010/main" val="377176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76FA-006E-4EE1-873B-F246FB836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517A57-F76F-440B-9020-372192F85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0C9AB8-E54C-480D-A9CB-9F87A1B37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4BFF5A-2BCE-49A7-AE98-79E905B69F02}"/>
              </a:ext>
            </a:extLst>
          </p:cNvPr>
          <p:cNvSpPr>
            <a:spLocks noGrp="1"/>
          </p:cNvSpPr>
          <p:nvPr>
            <p:ph type="dt" sz="half" idx="10"/>
          </p:nvPr>
        </p:nvSpPr>
        <p:spPr/>
        <p:txBody>
          <a:bodyPr/>
          <a:lstStyle/>
          <a:p>
            <a:fld id="{211AC83C-D7CE-435A-A316-B147B8317C50}" type="datetimeFigureOut">
              <a:rPr lang="en-US" smtClean="0"/>
              <a:t>8/23/2018</a:t>
            </a:fld>
            <a:endParaRPr lang="en-US"/>
          </a:p>
        </p:txBody>
      </p:sp>
      <p:sp>
        <p:nvSpPr>
          <p:cNvPr id="6" name="Footer Placeholder 5">
            <a:extLst>
              <a:ext uri="{FF2B5EF4-FFF2-40B4-BE49-F238E27FC236}">
                <a16:creationId xmlns:a16="http://schemas.microsoft.com/office/drawing/2014/main" id="{71CA08AF-3CE8-48FD-8FF7-71214E6BA2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B2B88-BC75-40CB-85B9-7DECBDFDF185}"/>
              </a:ext>
            </a:extLst>
          </p:cNvPr>
          <p:cNvSpPr>
            <a:spLocks noGrp="1"/>
          </p:cNvSpPr>
          <p:nvPr>
            <p:ph type="sldNum" sz="quarter" idx="12"/>
          </p:nvPr>
        </p:nvSpPr>
        <p:spPr/>
        <p:txBody>
          <a:bodyPr/>
          <a:lstStyle/>
          <a:p>
            <a:fld id="{4FB3266A-2DC9-4504-B8AE-45FA0A1FCEF2}" type="slidenum">
              <a:rPr lang="en-US" smtClean="0"/>
              <a:t>‹#›</a:t>
            </a:fld>
            <a:endParaRPr lang="en-US"/>
          </a:p>
        </p:txBody>
      </p:sp>
    </p:spTree>
    <p:extLst>
      <p:ext uri="{BB962C8B-B14F-4D97-AF65-F5344CB8AC3E}">
        <p14:creationId xmlns:p14="http://schemas.microsoft.com/office/powerpoint/2010/main" val="5212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B69B80-3F39-4AF4-8C15-0B411634B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7ADF3B-3F4B-4657-A4AE-B351870455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B7BFE-7659-403D-9BCB-DA90E873E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AC83C-D7CE-435A-A316-B147B8317C50}" type="datetimeFigureOut">
              <a:rPr lang="en-US" smtClean="0"/>
              <a:t>8/23/2018</a:t>
            </a:fld>
            <a:endParaRPr lang="en-US"/>
          </a:p>
        </p:txBody>
      </p:sp>
      <p:sp>
        <p:nvSpPr>
          <p:cNvPr id="5" name="Footer Placeholder 4">
            <a:extLst>
              <a:ext uri="{FF2B5EF4-FFF2-40B4-BE49-F238E27FC236}">
                <a16:creationId xmlns:a16="http://schemas.microsoft.com/office/drawing/2014/main" id="{79D02BF2-3DD9-4181-AC86-7EB8F3EF4E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B497E5-89BB-4793-95DF-BAF4654AA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3266A-2DC9-4504-B8AE-45FA0A1FCEF2}" type="slidenum">
              <a:rPr lang="en-US" smtClean="0"/>
              <a:t>‹#›</a:t>
            </a:fld>
            <a:endParaRPr lang="en-US"/>
          </a:p>
        </p:txBody>
      </p:sp>
    </p:spTree>
    <p:extLst>
      <p:ext uri="{BB962C8B-B14F-4D97-AF65-F5344CB8AC3E}">
        <p14:creationId xmlns:p14="http://schemas.microsoft.com/office/powerpoint/2010/main" val="318018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2.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oleObject" Target="../embeddings/oleObject2.bin"/><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http://www.cimt.plymouth.ac.uk/projects/mepres/book8/bk8i19/s2q1.gif" TargetMode="External"/><Relationship Id="rId4" Type="http://schemas.microsoft.com/office/2007/relationships/hdphoto" Target="../media/hdphoto5.wdp"/></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F2A87D7-FBEE-4B52-B1D9-D14CEADC7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1999" cy="6858000"/>
          </a:xfrm>
          <a:prstGeom prst="rect">
            <a:avLst/>
          </a:prstGeom>
        </p:spPr>
      </p:pic>
      <p:sp>
        <p:nvSpPr>
          <p:cNvPr id="2" name="Title 1">
            <a:extLst>
              <a:ext uri="{FF2B5EF4-FFF2-40B4-BE49-F238E27FC236}">
                <a16:creationId xmlns:a16="http://schemas.microsoft.com/office/drawing/2014/main" id="{0AFAE112-8943-47A5-B3CC-26CA4D698299}"/>
              </a:ext>
            </a:extLst>
          </p:cNvPr>
          <p:cNvSpPr>
            <a:spLocks noGrp="1"/>
          </p:cNvSpPr>
          <p:nvPr>
            <p:ph type="ctrTitle"/>
          </p:nvPr>
        </p:nvSpPr>
        <p:spPr>
          <a:xfrm>
            <a:off x="1523999" y="1747838"/>
            <a:ext cx="9144000" cy="2387600"/>
          </a:xfrm>
        </p:spPr>
        <p:txBody>
          <a:bodyPr>
            <a:normAutofit/>
          </a:bodyPr>
          <a:lstStyle/>
          <a:p>
            <a:r>
              <a:rPr lang="en-US" b="1" dirty="0">
                <a:solidFill>
                  <a:schemeClr val="bg1"/>
                </a:solidFill>
              </a:rPr>
              <a:t>DAY 1 – Parallel Lines &amp; Transversals</a:t>
            </a:r>
          </a:p>
        </p:txBody>
      </p:sp>
    </p:spTree>
    <p:extLst>
      <p:ext uri="{BB962C8B-B14F-4D97-AF65-F5344CB8AC3E}">
        <p14:creationId xmlns:p14="http://schemas.microsoft.com/office/powerpoint/2010/main" val="227738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DAA6B3-F992-45DD-8089-A40AFC545994}"/>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CHECK FOR UNDERSTANDING</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70CE5819-B724-432D-94C4-0BD89A45249B}"/>
              </a:ext>
            </a:extLst>
          </p:cNvPr>
          <p:cNvPicPr>
            <a:picLocks noGrp="1" noChangeAspect="1"/>
          </p:cNvPicPr>
          <p:nvPr>
            <p:ph idx="1"/>
          </p:nvPr>
        </p:nvPicPr>
        <p:blipFill>
          <a:blip r:embed="rId2"/>
          <a:stretch>
            <a:fillRect/>
          </a:stretch>
        </p:blipFill>
        <p:spPr>
          <a:xfrm>
            <a:off x="0" y="4102"/>
            <a:ext cx="12192000" cy="3539198"/>
          </a:xfrm>
          <a:prstGeom prst="rect">
            <a:avLst/>
          </a:prstGeom>
        </p:spPr>
      </p:pic>
      <p:sp>
        <p:nvSpPr>
          <p:cNvPr id="7" name="TextBox 6">
            <a:extLst>
              <a:ext uri="{FF2B5EF4-FFF2-40B4-BE49-F238E27FC236}">
                <a16:creationId xmlns:a16="http://schemas.microsoft.com/office/drawing/2014/main" id="{2DD7594D-4E44-4DB7-9860-FE673B8CA259}"/>
              </a:ext>
            </a:extLst>
          </p:cNvPr>
          <p:cNvSpPr txBox="1"/>
          <p:nvPr/>
        </p:nvSpPr>
        <p:spPr>
          <a:xfrm>
            <a:off x="6391275" y="476250"/>
            <a:ext cx="5114925" cy="3970318"/>
          </a:xfrm>
          <a:prstGeom prst="rect">
            <a:avLst/>
          </a:prstGeom>
          <a:noFill/>
        </p:spPr>
        <p:txBody>
          <a:bodyPr wrap="square" rtlCol="0">
            <a:spAutoFit/>
          </a:bodyPr>
          <a:lstStyle/>
          <a:p>
            <a:r>
              <a:rPr lang="en-US" sz="3600" dirty="0"/>
              <a:t>Angle 6 – Vertical Angle</a:t>
            </a:r>
          </a:p>
          <a:p>
            <a:endParaRPr lang="en-US" sz="3600" dirty="0"/>
          </a:p>
          <a:p>
            <a:r>
              <a:rPr lang="en-US" sz="3600" dirty="0"/>
              <a:t>Angle 3 – Corresponding Angle</a:t>
            </a:r>
          </a:p>
          <a:p>
            <a:endParaRPr lang="en-US" sz="3600" dirty="0"/>
          </a:p>
          <a:p>
            <a:r>
              <a:rPr lang="en-US" sz="3600" dirty="0"/>
              <a:t>Angle 8 – Alternate Exterior Angle</a:t>
            </a:r>
          </a:p>
        </p:txBody>
      </p:sp>
    </p:spTree>
    <p:extLst>
      <p:ext uri="{BB962C8B-B14F-4D97-AF65-F5344CB8AC3E}">
        <p14:creationId xmlns:p14="http://schemas.microsoft.com/office/powerpoint/2010/main" val="402132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Top Corners Rounded 25">
            <a:extLst>
              <a:ext uri="{FF2B5EF4-FFF2-40B4-BE49-F238E27FC236}">
                <a16:creationId xmlns:a16="http://schemas.microsoft.com/office/drawing/2014/main" id="{3BAF1561-20C4-41FD-A35F-BF2B9E727F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Top Corners Rounded 27">
            <a:extLst>
              <a:ext uri="{FF2B5EF4-FFF2-40B4-BE49-F238E27FC236}">
                <a16:creationId xmlns:a16="http://schemas.microsoft.com/office/drawing/2014/main" id="{839DC788-B140-4F3E-A91E-CB3E70ED94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DAA6B3-F992-45DD-8089-A40AFC545994}"/>
              </a:ext>
            </a:extLst>
          </p:cNvPr>
          <p:cNvSpPr>
            <a:spLocks noGrp="1"/>
          </p:cNvSpPr>
          <p:nvPr>
            <p:ph type="title"/>
          </p:nvPr>
        </p:nvSpPr>
        <p:spPr>
          <a:xfrm>
            <a:off x="321733" y="981091"/>
            <a:ext cx="4092951" cy="1624457"/>
          </a:xfrm>
        </p:spPr>
        <p:txBody>
          <a:bodyPr vert="horz" lIns="91440" tIns="45720" rIns="91440" bIns="45720" rtlCol="0">
            <a:normAutofit/>
          </a:bodyPr>
          <a:lstStyle/>
          <a:p>
            <a:r>
              <a:rPr lang="en-US" sz="3600" kern="1200" dirty="0">
                <a:solidFill>
                  <a:schemeClr val="bg1"/>
                </a:solidFill>
                <a:latin typeface="+mj-lt"/>
                <a:ea typeface="+mj-ea"/>
                <a:cs typeface="+mj-cs"/>
              </a:rPr>
              <a:t>WHITE BOARD WORK</a:t>
            </a:r>
          </a:p>
        </p:txBody>
      </p:sp>
      <p:cxnSp>
        <p:nvCxnSpPr>
          <p:cNvPr id="30" name="Straight Connector 29">
            <a:extLst>
              <a:ext uri="{FF2B5EF4-FFF2-40B4-BE49-F238E27FC236}">
                <a16:creationId xmlns:a16="http://schemas.microsoft.com/office/drawing/2014/main" id="{FC18D930-0EEE-448F-ABF1-2AA3C83DA55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23DD2794-E8FE-4750-9650-78E4558C490C}"/>
              </a:ext>
            </a:extLst>
          </p:cNvPr>
          <p:cNvSpPr>
            <a:spLocks noGrp="1"/>
          </p:cNvSpPr>
          <p:nvPr>
            <p:ph idx="1"/>
          </p:nvPr>
        </p:nvSpPr>
        <p:spPr>
          <a:xfrm>
            <a:off x="321733" y="2834809"/>
            <a:ext cx="4092951" cy="3042099"/>
          </a:xfrm>
        </p:spPr>
        <p:txBody>
          <a:bodyPr anchor="t">
            <a:normAutofit fontScale="92500" lnSpcReduction="10000"/>
          </a:bodyPr>
          <a:lstStyle/>
          <a:p>
            <a:r>
              <a:rPr lang="en-US" sz="3600" dirty="0">
                <a:solidFill>
                  <a:schemeClr val="bg1"/>
                </a:solidFill>
              </a:rPr>
              <a:t>Solve for X.</a:t>
            </a:r>
          </a:p>
          <a:p>
            <a:endParaRPr lang="en-US" sz="3600" dirty="0">
              <a:solidFill>
                <a:schemeClr val="bg1"/>
              </a:solidFill>
            </a:endParaRPr>
          </a:p>
          <a:p>
            <a:r>
              <a:rPr lang="en-US" sz="3600" dirty="0">
                <a:solidFill>
                  <a:schemeClr val="bg1"/>
                </a:solidFill>
              </a:rPr>
              <a:t>Be ready to explain your work.</a:t>
            </a:r>
          </a:p>
          <a:p>
            <a:r>
              <a:rPr lang="en-US" sz="3600" dirty="0">
                <a:solidFill>
                  <a:schemeClr val="bg1"/>
                </a:solidFill>
              </a:rPr>
              <a:t>Have reason for your answer</a:t>
            </a:r>
          </a:p>
        </p:txBody>
      </p:sp>
      <p:pic>
        <p:nvPicPr>
          <p:cNvPr id="14" name="Content Placeholder 9">
            <a:extLst>
              <a:ext uri="{FF2B5EF4-FFF2-40B4-BE49-F238E27FC236}">
                <a16:creationId xmlns:a16="http://schemas.microsoft.com/office/drawing/2014/main" id="{E84F1EC7-2B0B-4C7F-9414-38156DCB3C12}"/>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767" y="833790"/>
            <a:ext cx="6542117" cy="5033372"/>
          </a:xfrm>
          <a:prstGeom prst="rect">
            <a:avLst/>
          </a:prstGeom>
          <a:noFill/>
        </p:spPr>
      </p:pic>
    </p:spTree>
    <p:extLst>
      <p:ext uri="{BB962C8B-B14F-4D97-AF65-F5344CB8AC3E}">
        <p14:creationId xmlns:p14="http://schemas.microsoft.com/office/powerpoint/2010/main" val="189536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Top Corners Rounded 25">
            <a:extLst>
              <a:ext uri="{FF2B5EF4-FFF2-40B4-BE49-F238E27FC236}">
                <a16:creationId xmlns:a16="http://schemas.microsoft.com/office/drawing/2014/main" id="{3BAF1561-20C4-41FD-A35F-BF2B9E727F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Top Corners Rounded 27">
            <a:extLst>
              <a:ext uri="{FF2B5EF4-FFF2-40B4-BE49-F238E27FC236}">
                <a16:creationId xmlns:a16="http://schemas.microsoft.com/office/drawing/2014/main" id="{839DC788-B140-4F3E-A91E-CB3E70ED94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DAA6B3-F992-45DD-8089-A40AFC545994}"/>
              </a:ext>
            </a:extLst>
          </p:cNvPr>
          <p:cNvSpPr>
            <a:spLocks noGrp="1"/>
          </p:cNvSpPr>
          <p:nvPr>
            <p:ph type="title"/>
          </p:nvPr>
        </p:nvSpPr>
        <p:spPr>
          <a:xfrm>
            <a:off x="321733" y="981091"/>
            <a:ext cx="4092951" cy="1624457"/>
          </a:xfrm>
        </p:spPr>
        <p:txBody>
          <a:bodyPr vert="horz" lIns="91440" tIns="45720" rIns="91440" bIns="45720" rtlCol="0">
            <a:normAutofit/>
          </a:bodyPr>
          <a:lstStyle/>
          <a:p>
            <a:r>
              <a:rPr lang="en-US" sz="3600" kern="1200" dirty="0">
                <a:solidFill>
                  <a:schemeClr val="bg1"/>
                </a:solidFill>
                <a:latin typeface="+mj-lt"/>
                <a:ea typeface="+mj-ea"/>
                <a:cs typeface="+mj-cs"/>
              </a:rPr>
              <a:t>WHITE BOARD WORK</a:t>
            </a:r>
          </a:p>
        </p:txBody>
      </p:sp>
      <p:cxnSp>
        <p:nvCxnSpPr>
          <p:cNvPr id="30" name="Straight Connector 29">
            <a:extLst>
              <a:ext uri="{FF2B5EF4-FFF2-40B4-BE49-F238E27FC236}">
                <a16:creationId xmlns:a16="http://schemas.microsoft.com/office/drawing/2014/main" id="{FC18D930-0EEE-448F-ABF1-2AA3C83DA55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23DD2794-E8FE-4750-9650-78E4558C490C}"/>
              </a:ext>
            </a:extLst>
          </p:cNvPr>
          <p:cNvSpPr>
            <a:spLocks noGrp="1"/>
          </p:cNvSpPr>
          <p:nvPr>
            <p:ph idx="1"/>
          </p:nvPr>
        </p:nvSpPr>
        <p:spPr>
          <a:xfrm>
            <a:off x="321733" y="2834809"/>
            <a:ext cx="4092951" cy="3042099"/>
          </a:xfrm>
        </p:spPr>
        <p:txBody>
          <a:bodyPr anchor="t">
            <a:normAutofit fontScale="92500" lnSpcReduction="10000"/>
          </a:bodyPr>
          <a:lstStyle/>
          <a:p>
            <a:r>
              <a:rPr lang="en-US" sz="3600" dirty="0">
                <a:solidFill>
                  <a:schemeClr val="bg1"/>
                </a:solidFill>
              </a:rPr>
              <a:t>Find the measurement of angle ABD.</a:t>
            </a:r>
          </a:p>
          <a:p>
            <a:pPr marL="0" indent="0">
              <a:buNone/>
            </a:pPr>
            <a:endParaRPr lang="en-US" sz="3600" dirty="0">
              <a:solidFill>
                <a:schemeClr val="bg1"/>
              </a:solidFill>
            </a:endParaRPr>
          </a:p>
          <a:p>
            <a:r>
              <a:rPr lang="en-US" sz="3600" dirty="0">
                <a:solidFill>
                  <a:schemeClr val="bg1"/>
                </a:solidFill>
              </a:rPr>
              <a:t>Does your answer make sense?</a:t>
            </a:r>
          </a:p>
        </p:txBody>
      </p:sp>
      <p:pic>
        <p:nvPicPr>
          <p:cNvPr id="14" name="Content Placeholder 9">
            <a:extLst>
              <a:ext uri="{FF2B5EF4-FFF2-40B4-BE49-F238E27FC236}">
                <a16:creationId xmlns:a16="http://schemas.microsoft.com/office/drawing/2014/main" id="{E84F1EC7-2B0B-4C7F-9414-38156DCB3C12}"/>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767" y="833790"/>
            <a:ext cx="6542117" cy="5033372"/>
          </a:xfrm>
          <a:prstGeom prst="rect">
            <a:avLst/>
          </a:prstGeom>
          <a:noFill/>
        </p:spPr>
      </p:pic>
    </p:spTree>
    <p:extLst>
      <p:ext uri="{BB962C8B-B14F-4D97-AF65-F5344CB8AC3E}">
        <p14:creationId xmlns:p14="http://schemas.microsoft.com/office/powerpoint/2010/main" val="122602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DAA6B3-F992-45DD-8089-A40AFC545994}"/>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CHECK FOR UNDERSTANDING</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DD7594D-4E44-4DB7-9860-FE673B8CA259}"/>
              </a:ext>
            </a:extLst>
          </p:cNvPr>
          <p:cNvSpPr txBox="1"/>
          <p:nvPr/>
        </p:nvSpPr>
        <p:spPr>
          <a:xfrm>
            <a:off x="6391275" y="476250"/>
            <a:ext cx="5114925" cy="1200329"/>
          </a:xfrm>
          <a:prstGeom prst="rect">
            <a:avLst/>
          </a:prstGeom>
          <a:noFill/>
        </p:spPr>
        <p:txBody>
          <a:bodyPr wrap="square" rtlCol="0">
            <a:spAutoFit/>
          </a:bodyPr>
          <a:lstStyle/>
          <a:p>
            <a:r>
              <a:rPr lang="en-US" sz="3600" dirty="0"/>
              <a:t>Solve for x in more than one way.</a:t>
            </a:r>
          </a:p>
        </p:txBody>
      </p:sp>
      <p:pic>
        <p:nvPicPr>
          <p:cNvPr id="5" name="Content Placeholder 4">
            <a:extLst>
              <a:ext uri="{FF2B5EF4-FFF2-40B4-BE49-F238E27FC236}">
                <a16:creationId xmlns:a16="http://schemas.microsoft.com/office/drawing/2014/main" id="{0018940D-4E19-452C-9748-0C3EBE15A88A}"/>
              </a:ext>
            </a:extLst>
          </p:cNvPr>
          <p:cNvPicPr>
            <a:picLocks noGrp="1" noChangeAspect="1"/>
          </p:cNvPicPr>
          <p:nvPr>
            <p:ph idx="1"/>
          </p:nvPr>
        </p:nvPicPr>
        <p:blipFill>
          <a:blip r:embed="rId2"/>
          <a:stretch>
            <a:fillRect/>
          </a:stretch>
        </p:blipFill>
        <p:spPr>
          <a:xfrm>
            <a:off x="76200" y="476250"/>
            <a:ext cx="5843263" cy="3429000"/>
          </a:xfrm>
          <a:prstGeom prst="rect">
            <a:avLst/>
          </a:prstGeom>
        </p:spPr>
      </p:pic>
    </p:spTree>
    <p:extLst>
      <p:ext uri="{BB962C8B-B14F-4D97-AF65-F5344CB8AC3E}">
        <p14:creationId xmlns:p14="http://schemas.microsoft.com/office/powerpoint/2010/main" val="77799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43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2568BC2-C5CF-466E-B589-9B6BED345FD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Work-Session</a:t>
            </a:r>
          </a:p>
        </p:txBody>
      </p:sp>
      <p:pic>
        <p:nvPicPr>
          <p:cNvPr id="7" name="Content Placeholder 6" descr="A drawing of a cartoon character&#10;&#10;Description generated with high confidence">
            <a:extLst>
              <a:ext uri="{FF2B5EF4-FFF2-40B4-BE49-F238E27FC236}">
                <a16:creationId xmlns:a16="http://schemas.microsoft.com/office/drawing/2014/main" id="{72C1DF56-38FB-4B53-A8A6-E7D6D61BCB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8721" y="733560"/>
            <a:ext cx="7477158" cy="5159240"/>
          </a:xfrm>
          <a:prstGeom prst="rect">
            <a:avLst/>
          </a:prstGeom>
        </p:spPr>
      </p:pic>
    </p:spTree>
    <p:extLst>
      <p:ext uri="{BB962C8B-B14F-4D97-AF65-F5344CB8AC3E}">
        <p14:creationId xmlns:p14="http://schemas.microsoft.com/office/powerpoint/2010/main" val="107578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D7F4-8D3B-4257-B3CA-E785EF4F3BD9}"/>
              </a:ext>
            </a:extLst>
          </p:cNvPr>
          <p:cNvSpPr>
            <a:spLocks noGrp="1"/>
          </p:cNvSpPr>
          <p:nvPr>
            <p:ph type="title"/>
          </p:nvPr>
        </p:nvSpPr>
        <p:spPr>
          <a:xfrm>
            <a:off x="648929" y="629266"/>
            <a:ext cx="3505495" cy="1622321"/>
          </a:xfrm>
        </p:spPr>
        <p:txBody>
          <a:bodyPr>
            <a:normAutofit/>
          </a:bodyPr>
          <a:lstStyle/>
          <a:p>
            <a:r>
              <a:rPr lang="en-US" dirty="0"/>
              <a:t>T.O.T.D.</a:t>
            </a:r>
          </a:p>
        </p:txBody>
      </p:sp>
      <p:sp>
        <p:nvSpPr>
          <p:cNvPr id="9" name="Content Placeholder 8">
            <a:extLst>
              <a:ext uri="{FF2B5EF4-FFF2-40B4-BE49-F238E27FC236}">
                <a16:creationId xmlns:a16="http://schemas.microsoft.com/office/drawing/2014/main" id="{365A7E78-6210-41D1-AB66-23B50CAB6921}"/>
              </a:ext>
            </a:extLst>
          </p:cNvPr>
          <p:cNvSpPr>
            <a:spLocks noGrp="1"/>
          </p:cNvSpPr>
          <p:nvPr>
            <p:ph idx="1"/>
          </p:nvPr>
        </p:nvSpPr>
        <p:spPr>
          <a:xfrm>
            <a:off x="648931" y="2438400"/>
            <a:ext cx="3505494" cy="3785419"/>
          </a:xfrm>
        </p:spPr>
        <p:txBody>
          <a:bodyPr>
            <a:normAutofit/>
          </a:bodyPr>
          <a:lstStyle/>
          <a:p>
            <a:r>
              <a:rPr lang="en-US" sz="2000" dirty="0"/>
              <a:t>X = __________</a:t>
            </a:r>
          </a:p>
          <a:p>
            <a:endParaRPr lang="en-US" sz="2000" dirty="0"/>
          </a:p>
          <a:p>
            <a:r>
              <a:rPr lang="en-US" sz="2000" dirty="0"/>
              <a:t>Y = __________</a:t>
            </a:r>
          </a:p>
          <a:p>
            <a:endParaRPr lang="en-US" sz="2000" dirty="0"/>
          </a:p>
          <a:p>
            <a:r>
              <a:rPr lang="en-US" sz="2000" dirty="0"/>
              <a:t>N = __________</a:t>
            </a:r>
          </a:p>
          <a:p>
            <a:endParaRPr lang="en-US" sz="2000" dirty="0"/>
          </a:p>
          <a:p>
            <a:r>
              <a:rPr lang="en-US" sz="2000" dirty="0"/>
              <a:t>A = __________</a:t>
            </a:r>
          </a:p>
        </p:txBody>
      </p:sp>
      <p:sp>
        <p:nvSpPr>
          <p:cNvPr id="12" name="Rectangle 11">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close up of a map&#10;&#10;Description generated with high confidence">
            <a:extLst>
              <a:ext uri="{FF2B5EF4-FFF2-40B4-BE49-F238E27FC236}">
                <a16:creationId xmlns:a16="http://schemas.microsoft.com/office/drawing/2014/main" id="{FA4DE317-F0EC-44B8-B6E8-328EEE2CFDF8}"/>
              </a:ext>
            </a:extLst>
          </p:cNvPr>
          <p:cNvPicPr>
            <a:picLocks/>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41" t="549" r="2919" b="13735"/>
          <a:stretch/>
        </p:blipFill>
        <p:spPr bwMode="auto">
          <a:xfrm>
            <a:off x="5486401" y="1419225"/>
            <a:ext cx="6056668" cy="3476625"/>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6992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F2A87D7-FBEE-4B52-B1D9-D14CEADC7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1999" cy="6858000"/>
          </a:xfrm>
          <a:prstGeom prst="rect">
            <a:avLst/>
          </a:prstGeom>
        </p:spPr>
      </p:pic>
      <p:sp>
        <p:nvSpPr>
          <p:cNvPr id="2" name="Title 1">
            <a:extLst>
              <a:ext uri="{FF2B5EF4-FFF2-40B4-BE49-F238E27FC236}">
                <a16:creationId xmlns:a16="http://schemas.microsoft.com/office/drawing/2014/main" id="{0AFAE112-8943-47A5-B3CC-26CA4D698299}"/>
              </a:ext>
            </a:extLst>
          </p:cNvPr>
          <p:cNvSpPr>
            <a:spLocks noGrp="1"/>
          </p:cNvSpPr>
          <p:nvPr>
            <p:ph type="ctrTitle"/>
          </p:nvPr>
        </p:nvSpPr>
        <p:spPr>
          <a:xfrm>
            <a:off x="1523999" y="1347788"/>
            <a:ext cx="9144000" cy="2387600"/>
          </a:xfrm>
        </p:spPr>
        <p:txBody>
          <a:bodyPr>
            <a:normAutofit/>
          </a:bodyPr>
          <a:lstStyle/>
          <a:p>
            <a:r>
              <a:rPr lang="en-US" b="1" dirty="0">
                <a:solidFill>
                  <a:schemeClr val="bg1"/>
                </a:solidFill>
              </a:rPr>
              <a:t>DAY 2 – Congruent Triangles</a:t>
            </a:r>
          </a:p>
        </p:txBody>
      </p:sp>
    </p:spTree>
    <p:extLst>
      <p:ext uri="{BB962C8B-B14F-4D97-AF65-F5344CB8AC3E}">
        <p14:creationId xmlns:p14="http://schemas.microsoft.com/office/powerpoint/2010/main" val="449786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E076C181-9DBA-4F76-B9E0-D69A82AF6C28}"/>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Congruence in Triangles</a:t>
            </a:r>
          </a:p>
        </p:txBody>
      </p:sp>
      <p:sp>
        <p:nvSpPr>
          <p:cNvPr id="14" name="Rectangle 13">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9A9818B-1F73-476C-95CA-5DAF97418EDC}"/>
              </a:ext>
            </a:extLst>
          </p:cNvPr>
          <p:cNvSpPr>
            <a:spLocks noGrp="1"/>
          </p:cNvSpPr>
          <p:nvPr>
            <p:ph idx="1"/>
          </p:nvPr>
        </p:nvSpPr>
        <p:spPr>
          <a:xfrm>
            <a:off x="8029319" y="917725"/>
            <a:ext cx="3424739" cy="4852362"/>
          </a:xfrm>
        </p:spPr>
        <p:txBody>
          <a:bodyPr anchor="ctr">
            <a:normAutofit/>
          </a:bodyPr>
          <a:lstStyle/>
          <a:p>
            <a:r>
              <a:rPr lang="en-US" sz="2400" dirty="0">
                <a:solidFill>
                  <a:srgbClr val="FFFFFF"/>
                </a:solidFill>
              </a:rPr>
              <a:t>Two triangles are congruent if and only if their corresponding angles and sides are congruent.</a:t>
            </a:r>
          </a:p>
          <a:p>
            <a:r>
              <a:rPr lang="en-US" sz="2400" dirty="0">
                <a:solidFill>
                  <a:srgbClr val="FFFFFF"/>
                </a:solidFill>
              </a:rPr>
              <a:t>Corresponding parts: matching parts/sides/angles</a:t>
            </a:r>
          </a:p>
          <a:p>
            <a:r>
              <a:rPr lang="en-US" sz="2400" b="1" dirty="0">
                <a:solidFill>
                  <a:srgbClr val="FFFFFF"/>
                </a:solidFill>
              </a:rPr>
              <a:t>Corresponding Parts </a:t>
            </a:r>
            <a:r>
              <a:rPr lang="en-US" sz="2400" dirty="0">
                <a:solidFill>
                  <a:srgbClr val="FFFFFF"/>
                </a:solidFill>
              </a:rPr>
              <a:t>of </a:t>
            </a:r>
            <a:r>
              <a:rPr lang="en-US" sz="2400" b="1" dirty="0">
                <a:solidFill>
                  <a:srgbClr val="FFFFFF"/>
                </a:solidFill>
              </a:rPr>
              <a:t>Congruent Triangles </a:t>
            </a:r>
            <a:r>
              <a:rPr lang="en-US" sz="2400" dirty="0">
                <a:solidFill>
                  <a:srgbClr val="FFFFFF"/>
                </a:solidFill>
              </a:rPr>
              <a:t>are </a:t>
            </a:r>
            <a:r>
              <a:rPr lang="en-US" sz="2400" b="1" dirty="0">
                <a:solidFill>
                  <a:srgbClr val="FFFFFF"/>
                </a:solidFill>
              </a:rPr>
              <a:t>Congruent</a:t>
            </a:r>
            <a:r>
              <a:rPr lang="en-US" sz="2400" dirty="0">
                <a:solidFill>
                  <a:srgbClr val="FFFFFF"/>
                </a:solidFill>
              </a:rPr>
              <a:t> (CPCTC)</a:t>
            </a:r>
          </a:p>
          <a:p>
            <a:r>
              <a:rPr lang="en-US" sz="2400" dirty="0">
                <a:solidFill>
                  <a:srgbClr val="FFFFFF"/>
                </a:solidFill>
              </a:rPr>
              <a:t>Later we will use CPCTC as part of our proofs.</a:t>
            </a:r>
          </a:p>
          <a:p>
            <a:endParaRPr lang="en-US" sz="2000" dirty="0">
              <a:solidFill>
                <a:srgbClr val="FFFFFF"/>
              </a:solidFill>
            </a:endParaRPr>
          </a:p>
        </p:txBody>
      </p:sp>
      <p:pic>
        <p:nvPicPr>
          <p:cNvPr id="8" name="Picture 7">
            <a:extLst>
              <a:ext uri="{FF2B5EF4-FFF2-40B4-BE49-F238E27FC236}">
                <a16:creationId xmlns:a16="http://schemas.microsoft.com/office/drawing/2014/main" id="{E0D1C2CD-CC67-426E-99EC-DB034FB35648}"/>
              </a:ext>
            </a:extLst>
          </p:cNvPr>
          <p:cNvPicPr>
            <a:picLocks noChangeAspect="1"/>
          </p:cNvPicPr>
          <p:nvPr/>
        </p:nvPicPr>
        <p:blipFill>
          <a:blip r:embed="rId2"/>
          <a:stretch>
            <a:fillRect/>
          </a:stretch>
        </p:blipFill>
        <p:spPr>
          <a:xfrm>
            <a:off x="446087" y="671194"/>
            <a:ext cx="7001707" cy="3281045"/>
          </a:xfrm>
          <a:prstGeom prst="rect">
            <a:avLst/>
          </a:prstGeom>
        </p:spPr>
      </p:pic>
    </p:spTree>
    <p:extLst>
      <p:ext uri="{BB962C8B-B14F-4D97-AF65-F5344CB8AC3E}">
        <p14:creationId xmlns:p14="http://schemas.microsoft.com/office/powerpoint/2010/main" val="523398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2F3C71-C981-4614-98EA-D6C494F809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821516" y="640263"/>
            <a:ext cx="6204984" cy="1344975"/>
          </a:xfrm>
        </p:spPr>
        <p:txBody>
          <a:bodyPr>
            <a:normAutofit/>
          </a:bodyPr>
          <a:lstStyle/>
          <a:p>
            <a:r>
              <a:rPr lang="en-US" sz="4000" dirty="0">
                <a:latin typeface="Century Gothic" panose="020B0502020202020204" pitchFamily="34" charset="0"/>
              </a:rPr>
              <a:t>Included Parts</a:t>
            </a:r>
          </a:p>
        </p:txBody>
      </p:sp>
      <p:sp>
        <p:nvSpPr>
          <p:cNvPr id="4" name="Content Placeholder 3">
            <a:extLst>
              <a:ext uri="{FF2B5EF4-FFF2-40B4-BE49-F238E27FC236}">
                <a16:creationId xmlns:a16="http://schemas.microsoft.com/office/drawing/2014/main" id="{1951E5C7-0A48-4170-A211-90EF748C1C2D}"/>
              </a:ext>
            </a:extLst>
          </p:cNvPr>
          <p:cNvSpPr>
            <a:spLocks noGrp="1"/>
          </p:cNvSpPr>
          <p:nvPr>
            <p:ph idx="1"/>
          </p:nvPr>
        </p:nvSpPr>
        <p:spPr>
          <a:xfrm>
            <a:off x="821515" y="2121762"/>
            <a:ext cx="6204984" cy="3626917"/>
          </a:xfrm>
        </p:spPr>
        <p:txBody>
          <a:bodyPr>
            <a:normAutofit/>
          </a:bodyPr>
          <a:lstStyle/>
          <a:p>
            <a:r>
              <a:rPr lang="en-US" sz="2000" b="1" u="sng" dirty="0">
                <a:latin typeface="Century Gothic" panose="020B0502020202020204" pitchFamily="34" charset="0"/>
              </a:rPr>
              <a:t>Included Side</a:t>
            </a:r>
          </a:p>
          <a:p>
            <a:pPr lvl="1">
              <a:buFont typeface="Courier New" panose="02070309020205020404" pitchFamily="49" charset="0"/>
              <a:buChar char="o"/>
            </a:pPr>
            <a:r>
              <a:rPr lang="en-US" sz="2000" dirty="0">
                <a:latin typeface="Century Gothic" panose="020B0502020202020204" pitchFamily="34" charset="0"/>
              </a:rPr>
              <a:t>The side between two angles</a:t>
            </a:r>
          </a:p>
          <a:p>
            <a:pPr lvl="1">
              <a:buFont typeface="Courier New" panose="02070309020205020404" pitchFamily="49" charset="0"/>
              <a:buChar char="o"/>
            </a:pPr>
            <a:r>
              <a:rPr lang="en-US" sz="2000" dirty="0">
                <a:latin typeface="Century Gothic" panose="020B0502020202020204" pitchFamily="34" charset="0"/>
              </a:rPr>
              <a:t>Segment IG</a:t>
            </a:r>
          </a:p>
          <a:p>
            <a:pPr marL="0" indent="0">
              <a:buNone/>
            </a:pPr>
            <a:endParaRPr lang="en-US" sz="2000" b="1" u="sng" dirty="0">
              <a:latin typeface="Century Gothic" panose="020B0502020202020204" pitchFamily="34" charset="0"/>
            </a:endParaRPr>
          </a:p>
          <a:p>
            <a:r>
              <a:rPr lang="en-US" sz="2000" b="1" u="sng" dirty="0">
                <a:latin typeface="Century Gothic" panose="020B0502020202020204" pitchFamily="34" charset="0"/>
              </a:rPr>
              <a:t>Included Angle</a:t>
            </a:r>
          </a:p>
          <a:p>
            <a:pPr lvl="1">
              <a:buFont typeface="Courier New" panose="02070309020205020404" pitchFamily="49" charset="0"/>
              <a:buChar char="o"/>
            </a:pPr>
            <a:r>
              <a:rPr lang="en-US" sz="2000" dirty="0">
                <a:latin typeface="Century Gothic" panose="020B0502020202020204" pitchFamily="34" charset="0"/>
              </a:rPr>
              <a:t>The angle between two sides</a:t>
            </a:r>
          </a:p>
          <a:p>
            <a:pPr lvl="1">
              <a:buFont typeface="Courier New" panose="02070309020205020404" pitchFamily="49" charset="0"/>
              <a:buChar char="o"/>
            </a:pPr>
            <a:r>
              <a:rPr lang="en-US" sz="2000" dirty="0">
                <a:latin typeface="Century Gothic" panose="020B0502020202020204" pitchFamily="34" charset="0"/>
              </a:rPr>
              <a:t>Angle A</a:t>
            </a:r>
            <a:endParaRPr lang="en-US" sz="2000" dirty="0"/>
          </a:p>
        </p:txBody>
      </p:sp>
      <p:pic>
        <p:nvPicPr>
          <p:cNvPr id="8" name="Content Placeholder 7">
            <a:extLst>
              <a:ext uri="{FF2B5EF4-FFF2-40B4-BE49-F238E27FC236}">
                <a16:creationId xmlns:a16="http://schemas.microsoft.com/office/drawing/2014/main" id="{A9DB3B6B-3AF0-48F9-8A91-ED122185A229}"/>
              </a:ext>
            </a:extLst>
          </p:cNvPr>
          <p:cNvPicPr>
            <a:picLocks noChangeAspect="1"/>
          </p:cNvPicPr>
          <p:nvPr/>
        </p:nvPicPr>
        <p:blipFill>
          <a:blip r:embed="rId2"/>
          <a:stretch>
            <a:fillRect/>
          </a:stretch>
        </p:blipFill>
        <p:spPr>
          <a:xfrm>
            <a:off x="7780778" y="1235711"/>
            <a:ext cx="4091183" cy="2321718"/>
          </a:xfrm>
          <a:prstGeom prst="rect">
            <a:avLst/>
          </a:prstGeom>
        </p:spPr>
      </p:pic>
      <p:pic>
        <p:nvPicPr>
          <p:cNvPr id="9" name="Content Placeholder 8">
            <a:extLst>
              <a:ext uri="{FF2B5EF4-FFF2-40B4-BE49-F238E27FC236}">
                <a16:creationId xmlns:a16="http://schemas.microsoft.com/office/drawing/2014/main" id="{CFD4C517-5264-4128-9699-A0C27FDBCC2C}"/>
              </a:ext>
            </a:extLst>
          </p:cNvPr>
          <p:cNvPicPr>
            <a:picLocks noChangeAspect="1"/>
          </p:cNvPicPr>
          <p:nvPr/>
        </p:nvPicPr>
        <p:blipFill>
          <a:blip r:embed="rId3"/>
          <a:stretch>
            <a:fillRect/>
          </a:stretch>
        </p:blipFill>
        <p:spPr>
          <a:xfrm>
            <a:off x="7711868" y="3765504"/>
            <a:ext cx="4480132" cy="2140948"/>
          </a:xfrm>
          <a:prstGeom prst="rect">
            <a:avLst/>
          </a:prstGeom>
        </p:spPr>
      </p:pic>
    </p:spTree>
    <p:extLst>
      <p:ext uri="{BB962C8B-B14F-4D97-AF65-F5344CB8AC3E}">
        <p14:creationId xmlns:p14="http://schemas.microsoft.com/office/powerpoint/2010/main" val="114951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2974790-8852-4217-8EC5-00AD6F9A51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AE485DA-524A-4260-9FC8-98FAACAFF58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 name="Freeform 5">
              <a:extLst>
                <a:ext uri="{FF2B5EF4-FFF2-40B4-BE49-F238E27FC236}">
                  <a16:creationId xmlns:a16="http://schemas.microsoft.com/office/drawing/2014/main" id="{6B58B403-6C75-44AB-AE71-97BF1EB567D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F012B86A-CF90-40CF-8B77-C382530E393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77EB535E-0753-4F7A-8E6A-A6BB3A3A42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6EA7969D-0525-4972-A406-A3ECCFB906E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111A00F7-1251-40DA-95AA-8EB5A776D54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3B034E9C-0B6D-4740-B839-339A3CFE916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79BDE6BB-D9F6-4547-A3D5-0410D568644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0B171098-0659-4752-BCA7-80539A02B9A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19BB0F73-3E8F-4DB3-B047-5C5FAB474E4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11EC89ED-7CE2-455E-9D3D-4F4F0884696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A6116FC0-48C5-47DE-BEDD-5D395F7511A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id="{540BFDCD-3B77-492C-A402-463DDC8C77E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602FA0AD-30A8-4863-A785-0D72E7D6EDF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F99711A0-AA25-427D-B4CB-45817E61F4C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E0D52CC1-593C-4216-A5D3-5839D9F72AB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E782A25F-17DE-4DC0-A536-76DCD24A82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9367600B-A73C-4101-8DA7-C76EDDACF15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a:extLst>
                <a:ext uri="{FF2B5EF4-FFF2-40B4-BE49-F238E27FC236}">
                  <a16:creationId xmlns:a16="http://schemas.microsoft.com/office/drawing/2014/main" id="{F432540E-8D0F-4CC2-8F09-378A28D6171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a:extLst>
                <a:ext uri="{FF2B5EF4-FFF2-40B4-BE49-F238E27FC236}">
                  <a16:creationId xmlns:a16="http://schemas.microsoft.com/office/drawing/2014/main" id="{EAE46CBD-5B80-44B6-AA1C-75E3684D9E1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a:extLst>
                <a:ext uri="{FF2B5EF4-FFF2-40B4-BE49-F238E27FC236}">
                  <a16:creationId xmlns:a16="http://schemas.microsoft.com/office/drawing/2014/main" id="{C4B1D7D7-5EFC-42D4-A6F3-49D60C396F6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a:extLst>
                <a:ext uri="{FF2B5EF4-FFF2-40B4-BE49-F238E27FC236}">
                  <a16:creationId xmlns:a16="http://schemas.microsoft.com/office/drawing/2014/main" id="{A43C462C-E5B7-4580-8853-16A0D4F340E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2" name="Rectangle 41">
            <a:extLst>
              <a:ext uri="{FF2B5EF4-FFF2-40B4-BE49-F238E27FC236}">
                <a16:creationId xmlns:a16="http://schemas.microsoft.com/office/drawing/2014/main" id="{235421DC-A006-4825-B62F-7DE8D0DEAD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894FD15-2E33-4234-8160-FF85F03A4A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557" y="0"/>
            <a:ext cx="4640799"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close up of a logo&#10;&#10;Description generated with high confidence">
            <a:extLst>
              <a:ext uri="{FF2B5EF4-FFF2-40B4-BE49-F238E27FC236}">
                <a16:creationId xmlns:a16="http://schemas.microsoft.com/office/drawing/2014/main" id="{DE88CD64-0712-449F-987E-29234B8818E4}"/>
              </a:ext>
            </a:extLst>
          </p:cNvPr>
          <p:cNvPicPr/>
          <p:nvPr/>
        </p:nvPicPr>
        <p:blipFill>
          <a:blip r:embed="rId2">
            <a:extLst>
              <a:ext uri="{BEBA8EAE-BF5A-486C-A8C5-ECC9F3942E4B}">
                <a14:imgProps xmlns:a14="http://schemas.microsoft.com/office/drawing/2010/main">
                  <a14:imgLayer r:embed="rId3">
                    <a14:imgEffect>
                      <a14:sharpenSoften amount="70000"/>
                    </a14:imgEffect>
                  </a14:imgLayer>
                </a14:imgProps>
              </a:ext>
            </a:extLst>
          </a:blip>
          <a:stretch>
            <a:fillRect/>
          </a:stretch>
        </p:blipFill>
        <p:spPr>
          <a:xfrm>
            <a:off x="7866658" y="391751"/>
            <a:ext cx="4005608" cy="2807349"/>
          </a:xfrm>
          <a:prstGeom prst="rect">
            <a:avLst/>
          </a:prstGeom>
          <a:ln>
            <a:solidFill>
              <a:schemeClr val="bg1"/>
            </a:solidFill>
          </a:ln>
        </p:spPr>
      </p:pic>
      <p:sp>
        <p:nvSpPr>
          <p:cNvPr id="46" name="Isosceles Triangle 22">
            <a:extLst>
              <a:ext uri="{FF2B5EF4-FFF2-40B4-BE49-F238E27FC236}">
                <a16:creationId xmlns:a16="http://schemas.microsoft.com/office/drawing/2014/main" id="{6F4A2966-7C28-405D-BB02-5E542A2554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58D9839-C203-4964-B486-7C0FFFDE5E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873978" y="1718735"/>
            <a:ext cx="5767566" cy="1072378"/>
          </a:xfrm>
        </p:spPr>
        <p:txBody>
          <a:bodyPr anchor="ctr">
            <a:normAutofit/>
          </a:bodyPr>
          <a:lstStyle/>
          <a:p>
            <a:pPr algn="ctr"/>
            <a:r>
              <a:rPr lang="en-US" sz="3600">
                <a:solidFill>
                  <a:srgbClr val="FFFFFF"/>
                </a:solidFill>
                <a:latin typeface="Century Gothic" panose="020B0502020202020204" pitchFamily="34" charset="0"/>
              </a:rPr>
              <a:t>Extra Markings</a:t>
            </a:r>
          </a:p>
        </p:txBody>
      </p:sp>
      <p:sp>
        <p:nvSpPr>
          <p:cNvPr id="4" name="Content Placeholder 3">
            <a:extLst>
              <a:ext uri="{FF2B5EF4-FFF2-40B4-BE49-F238E27FC236}">
                <a16:creationId xmlns:a16="http://schemas.microsoft.com/office/drawing/2014/main" id="{1951E5C7-0A48-4170-A211-90EF748C1C2D}"/>
              </a:ext>
            </a:extLst>
          </p:cNvPr>
          <p:cNvSpPr>
            <a:spLocks noGrp="1"/>
          </p:cNvSpPr>
          <p:nvPr>
            <p:ph idx="1"/>
          </p:nvPr>
        </p:nvSpPr>
        <p:spPr>
          <a:xfrm>
            <a:off x="843107" y="2540001"/>
            <a:ext cx="5768442" cy="2683606"/>
          </a:xfrm>
        </p:spPr>
        <p:txBody>
          <a:bodyPr anchor="ctr">
            <a:normAutofit/>
          </a:bodyPr>
          <a:lstStyle/>
          <a:p>
            <a:r>
              <a:rPr lang="en-US" sz="1800" b="1" u="sng" dirty="0">
                <a:solidFill>
                  <a:srgbClr val="FFFFFE"/>
                </a:solidFill>
                <a:latin typeface="Century Gothic" panose="020B0502020202020204" pitchFamily="34" charset="0"/>
              </a:rPr>
              <a:t>Share a side</a:t>
            </a:r>
          </a:p>
          <a:p>
            <a:pPr lvl="1">
              <a:buFont typeface="Courier New" panose="02070309020205020404" pitchFamily="49" charset="0"/>
              <a:buChar char="o"/>
            </a:pPr>
            <a:r>
              <a:rPr lang="en-US" sz="1800" dirty="0">
                <a:solidFill>
                  <a:srgbClr val="FFFFFE"/>
                </a:solidFill>
                <a:latin typeface="Century Gothic" panose="020B0502020202020204" pitchFamily="34" charset="0"/>
              </a:rPr>
              <a:t>Reflexive Property</a:t>
            </a:r>
          </a:p>
          <a:p>
            <a:pPr lvl="1">
              <a:buFont typeface="Courier New" panose="02070309020205020404" pitchFamily="49" charset="0"/>
              <a:buChar char="o"/>
            </a:pPr>
            <a:r>
              <a:rPr lang="en-US" sz="1800" dirty="0">
                <a:solidFill>
                  <a:srgbClr val="FFFFFE"/>
                </a:solidFill>
                <a:latin typeface="Century Gothic" panose="020B0502020202020204" pitchFamily="34" charset="0"/>
              </a:rPr>
              <a:t>Segment MP</a:t>
            </a:r>
          </a:p>
          <a:p>
            <a:pPr lvl="1">
              <a:buFont typeface="Courier New" panose="02070309020205020404" pitchFamily="49" charset="0"/>
              <a:buChar char="o"/>
            </a:pPr>
            <a:endParaRPr lang="en-US" sz="1800" b="1" u="sng" dirty="0">
              <a:solidFill>
                <a:srgbClr val="FFFFFE"/>
              </a:solidFill>
              <a:latin typeface="Century Gothic" panose="020B0502020202020204" pitchFamily="34" charset="0"/>
            </a:endParaRPr>
          </a:p>
          <a:p>
            <a:r>
              <a:rPr lang="en-US" sz="1800" b="1" u="sng" dirty="0">
                <a:solidFill>
                  <a:srgbClr val="FFFFFE"/>
                </a:solidFill>
                <a:latin typeface="Century Gothic" panose="020B0502020202020204" pitchFamily="34" charset="0"/>
              </a:rPr>
              <a:t>Vertical Angles</a:t>
            </a:r>
          </a:p>
          <a:p>
            <a:pPr lvl="1">
              <a:buFont typeface="Courier New" panose="02070309020205020404" pitchFamily="49" charset="0"/>
              <a:buChar char="o"/>
            </a:pPr>
            <a:r>
              <a:rPr lang="en-US" sz="1800" dirty="0">
                <a:solidFill>
                  <a:srgbClr val="FFFFFE"/>
                </a:solidFill>
                <a:latin typeface="Century Gothic" panose="020B0502020202020204" pitchFamily="34" charset="0"/>
              </a:rPr>
              <a:t>Vertical Angles are Congruent</a:t>
            </a:r>
          </a:p>
          <a:p>
            <a:pPr lvl="1">
              <a:buFont typeface="Courier New" panose="02070309020205020404" pitchFamily="49" charset="0"/>
              <a:buChar char="o"/>
            </a:pPr>
            <a:r>
              <a:rPr lang="en-US" sz="1800" dirty="0">
                <a:solidFill>
                  <a:srgbClr val="FFFFFE"/>
                </a:solidFill>
                <a:latin typeface="Century Gothic" panose="020B0502020202020204" pitchFamily="34" charset="0"/>
              </a:rPr>
              <a:t>Angles NSP &amp; UST</a:t>
            </a:r>
            <a:endParaRPr lang="en-US" sz="1800" dirty="0">
              <a:solidFill>
                <a:srgbClr val="FFFFFE"/>
              </a:solidFill>
            </a:endParaRPr>
          </a:p>
        </p:txBody>
      </p:sp>
      <p:pic>
        <p:nvPicPr>
          <p:cNvPr id="10" name="Picture 9">
            <a:extLst>
              <a:ext uri="{FF2B5EF4-FFF2-40B4-BE49-F238E27FC236}">
                <a16:creationId xmlns:a16="http://schemas.microsoft.com/office/drawing/2014/main" id="{B74F481A-5D04-4B0A-A43C-337DE7C86674}"/>
              </a:ext>
            </a:extLst>
          </p:cNvPr>
          <p:cNvPicPr/>
          <p:nvPr/>
        </p:nvPicPr>
        <p:blipFill>
          <a:blip r:embed="rId4">
            <a:extLst>
              <a:ext uri="{BEBA8EAE-BF5A-486C-A8C5-ECC9F3942E4B}">
                <a14:imgProps xmlns:a14="http://schemas.microsoft.com/office/drawing/2010/main">
                  <a14:imgLayer r:embed="rId5">
                    <a14:imgEffect>
                      <a14:sharpenSoften amount="79000"/>
                    </a14:imgEffect>
                  </a14:imgLayer>
                </a14:imgProps>
              </a:ext>
            </a:extLst>
          </a:blip>
          <a:stretch>
            <a:fillRect/>
          </a:stretch>
        </p:blipFill>
        <p:spPr>
          <a:xfrm>
            <a:off x="8398380" y="3447779"/>
            <a:ext cx="3092315" cy="2954879"/>
          </a:xfrm>
          <a:prstGeom prst="rect">
            <a:avLst/>
          </a:prstGeom>
          <a:ln>
            <a:solidFill>
              <a:schemeClr val="bg1"/>
            </a:solidFill>
          </a:ln>
        </p:spPr>
      </p:pic>
      <p:cxnSp>
        <p:nvCxnSpPr>
          <p:cNvPr id="5" name="Straight Connector 4">
            <a:extLst>
              <a:ext uri="{FF2B5EF4-FFF2-40B4-BE49-F238E27FC236}">
                <a16:creationId xmlns:a16="http://schemas.microsoft.com/office/drawing/2014/main" id="{6439B490-1246-48C9-A58A-F5311A829EA4}"/>
              </a:ext>
            </a:extLst>
          </p:cNvPr>
          <p:cNvCxnSpPr/>
          <p:nvPr/>
        </p:nvCxnSpPr>
        <p:spPr>
          <a:xfrm flipV="1">
            <a:off x="9653642" y="1470303"/>
            <a:ext cx="447040" cy="4968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02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kern="1200">
                <a:solidFill>
                  <a:schemeClr val="tx1"/>
                </a:solidFill>
                <a:latin typeface="+mj-lt"/>
                <a:ea typeface="+mj-ea"/>
                <a:cs typeface="+mj-cs"/>
              </a:rPr>
              <a:t>Parallel Lines</a:t>
            </a:r>
          </a:p>
        </p:txBody>
      </p:sp>
      <p:sp>
        <p:nvSpPr>
          <p:cNvPr id="21" name="TextBox 20">
            <a:extLst>
              <a:ext uri="{FF2B5EF4-FFF2-40B4-BE49-F238E27FC236}">
                <a16:creationId xmlns:a16="http://schemas.microsoft.com/office/drawing/2014/main" id="{8782673E-85D0-4BCE-A710-1EAEF347F751}"/>
              </a:ext>
            </a:extLst>
          </p:cNvPr>
          <p:cNvSpPr txBox="1"/>
          <p:nvPr/>
        </p:nvSpPr>
        <p:spPr>
          <a:xfrm>
            <a:off x="648929" y="2251587"/>
            <a:ext cx="4944151" cy="378541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4000" dirty="0"/>
              <a:t>Never intersect</a:t>
            </a:r>
          </a:p>
          <a:p>
            <a:pPr marL="342900" indent="-228600">
              <a:lnSpc>
                <a:spcPct val="90000"/>
              </a:lnSpc>
              <a:spcAft>
                <a:spcPts val="600"/>
              </a:spcAft>
              <a:buFont typeface="Arial" panose="020B0604020202020204" pitchFamily="34" charset="0"/>
              <a:buChar char="•"/>
            </a:pPr>
            <a:r>
              <a:rPr lang="en-US" sz="4000" dirty="0"/>
              <a:t>Have a constant distance between them</a:t>
            </a:r>
          </a:p>
          <a:p>
            <a:pPr marL="342900" indent="-228600">
              <a:lnSpc>
                <a:spcPct val="90000"/>
              </a:lnSpc>
              <a:spcAft>
                <a:spcPts val="600"/>
              </a:spcAft>
              <a:buFont typeface="Arial" panose="020B0604020202020204" pitchFamily="34" charset="0"/>
              <a:buChar char="•"/>
            </a:pPr>
            <a:r>
              <a:rPr lang="en-US" sz="4000" dirty="0"/>
              <a:t>Have the same slope</a:t>
            </a:r>
          </a:p>
        </p:txBody>
      </p:sp>
      <p:sp>
        <p:nvSpPr>
          <p:cNvPr id="49" name="Rectangle 48">
            <a:extLst>
              <a:ext uri="{FF2B5EF4-FFF2-40B4-BE49-F238E27FC236}">
                <a16:creationId xmlns:a16="http://schemas.microsoft.com/office/drawing/2014/main" id="{46F7435D-E3DB-47B1-BA61-B00ACC83A9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9">
            <a:extLst>
              <a:ext uri="{FF2B5EF4-FFF2-40B4-BE49-F238E27FC236}">
                <a16:creationId xmlns:a16="http://schemas.microsoft.com/office/drawing/2014/main" id="{F263A0B5-F8C4-4116-809F-78A768EA79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9" descr="See the source image">
            <a:extLst>
              <a:ext uri="{FF2B5EF4-FFF2-40B4-BE49-F238E27FC236}">
                <a16:creationId xmlns:a16="http://schemas.microsoft.com/office/drawing/2014/main" id="{B9FDA947-F213-4B7D-A507-685420C69811}"/>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060689" y="1272230"/>
            <a:ext cx="4163991" cy="4163991"/>
          </a:xfrm>
          <a:prstGeom prst="rect">
            <a:avLst/>
          </a:prstGeom>
          <a:solidFill>
            <a:schemeClr val="bg1"/>
          </a:solidFill>
          <a:effectLst/>
        </p:spPr>
      </p:pic>
    </p:spTree>
    <p:extLst>
      <p:ext uri="{BB962C8B-B14F-4D97-AF65-F5344CB8AC3E}">
        <p14:creationId xmlns:p14="http://schemas.microsoft.com/office/powerpoint/2010/main" val="34957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Side-Side-Side</a:t>
            </a:r>
          </a:p>
        </p:txBody>
      </p:sp>
      <p:sp>
        <p:nvSpPr>
          <p:cNvPr id="21" name="TextBox 20">
            <a:extLst>
              <a:ext uri="{FF2B5EF4-FFF2-40B4-BE49-F238E27FC236}">
                <a16:creationId xmlns:a16="http://schemas.microsoft.com/office/drawing/2014/main" id="{8782673E-85D0-4BCE-A710-1EAEF347F751}"/>
              </a:ext>
            </a:extLst>
          </p:cNvPr>
          <p:cNvSpPr txBox="1"/>
          <p:nvPr/>
        </p:nvSpPr>
        <p:spPr>
          <a:xfrm>
            <a:off x="632767" y="2095500"/>
            <a:ext cx="3505494" cy="378541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800" dirty="0"/>
              <a:t>Three sides of 1 triangle are congruent to three sides of another triangle, the triangles are congruent.</a:t>
            </a:r>
          </a:p>
          <a:p>
            <a:pPr marL="342900" indent="-228600">
              <a:lnSpc>
                <a:spcPct val="90000"/>
              </a:lnSpc>
              <a:spcAft>
                <a:spcPts val="600"/>
              </a:spcAft>
              <a:buFont typeface="Arial" panose="020B0604020202020204" pitchFamily="34" charset="0"/>
              <a:buChar char="•"/>
            </a:pPr>
            <a:r>
              <a:rPr lang="en-US" sz="2800" dirty="0" err="1"/>
              <a:t>WhiteBoards</a:t>
            </a:r>
            <a:r>
              <a:rPr lang="en-US" sz="2800" dirty="0"/>
              <a:t>: Congruent Sides</a:t>
            </a:r>
          </a:p>
        </p:txBody>
      </p:sp>
      <p:sp>
        <p:nvSpPr>
          <p:cNvPr id="33" name="Rectangle 32">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B69097B-2EAE-416B-8C35-5FE007869E23}"/>
              </a:ext>
            </a:extLst>
          </p:cNvPr>
          <p:cNvPicPr>
            <a:picLocks noGrp="1" noChangeAspect="1"/>
          </p:cNvPicPr>
          <p:nvPr>
            <p:ph idx="1"/>
          </p:nvPr>
        </p:nvPicPr>
        <p:blipFill>
          <a:blip r:embed="rId2"/>
          <a:stretch>
            <a:fillRect/>
          </a:stretch>
        </p:blipFill>
        <p:spPr>
          <a:xfrm>
            <a:off x="5139850" y="1466850"/>
            <a:ext cx="6584098" cy="3581750"/>
          </a:xfrm>
          <a:prstGeom prst="rect">
            <a:avLst/>
          </a:prstGeom>
        </p:spPr>
      </p:pic>
    </p:spTree>
    <p:extLst>
      <p:ext uri="{BB962C8B-B14F-4D97-AF65-F5344CB8AC3E}">
        <p14:creationId xmlns:p14="http://schemas.microsoft.com/office/powerpoint/2010/main" val="42388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0792D4F-247E-46FE-85FC-881DEFA41D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34276" y="4892358"/>
            <a:ext cx="3766272" cy="1325563"/>
          </a:xfrm>
        </p:spPr>
        <p:txBody>
          <a:bodyPr vert="horz" lIns="91440" tIns="45720" rIns="91440" bIns="45720" rtlCol="0" anchor="ctr">
            <a:normAutofit/>
          </a:bodyPr>
          <a:lstStyle/>
          <a:p>
            <a:pPr algn="r"/>
            <a:r>
              <a:rPr lang="en-US" sz="2400" kern="1200">
                <a:solidFill>
                  <a:schemeClr val="bg1"/>
                </a:solidFill>
                <a:latin typeface="+mj-lt"/>
                <a:ea typeface="+mj-ea"/>
                <a:cs typeface="+mj-cs"/>
              </a:rPr>
              <a:t>Side-Angle-Side</a:t>
            </a:r>
          </a:p>
        </p:txBody>
      </p:sp>
      <p:pic>
        <p:nvPicPr>
          <p:cNvPr id="6" name="Content Placeholder 5">
            <a:extLst>
              <a:ext uri="{FF2B5EF4-FFF2-40B4-BE49-F238E27FC236}">
                <a16:creationId xmlns:a16="http://schemas.microsoft.com/office/drawing/2014/main" id="{0EEE6480-847C-47F8-9F85-AE5A6BCF2B26}"/>
              </a:ext>
            </a:extLst>
          </p:cNvPr>
          <p:cNvPicPr>
            <a:picLocks noGrp="1" noChangeAspect="1"/>
          </p:cNvPicPr>
          <p:nvPr>
            <p:ph idx="1"/>
          </p:nvPr>
        </p:nvPicPr>
        <p:blipFill>
          <a:blip r:embed="rId2"/>
          <a:stretch>
            <a:fillRect/>
          </a:stretch>
        </p:blipFill>
        <p:spPr>
          <a:xfrm>
            <a:off x="152400" y="955040"/>
            <a:ext cx="11724640" cy="2560319"/>
          </a:xfrm>
          <a:prstGeom prst="rect">
            <a:avLst/>
          </a:prstGeom>
        </p:spPr>
      </p:pic>
      <p:cxnSp>
        <p:nvCxnSpPr>
          <p:cNvPr id="42" name="Straight Connector 41">
            <a:extLst>
              <a:ext uri="{FF2B5EF4-FFF2-40B4-BE49-F238E27FC236}">
                <a16:creationId xmlns:a16="http://schemas.microsoft.com/office/drawing/2014/main" id="{CE272F12-AF86-441A-BC1B-C014BBBF85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782673E-85D0-4BCE-A710-1EAEF347F751}"/>
              </a:ext>
            </a:extLst>
          </p:cNvPr>
          <p:cNvSpPr txBox="1"/>
          <p:nvPr/>
        </p:nvSpPr>
        <p:spPr>
          <a:xfrm>
            <a:off x="4878784" y="4824249"/>
            <a:ext cx="6673136" cy="1461780"/>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dirty="0">
                <a:solidFill>
                  <a:schemeClr val="bg1"/>
                </a:solidFill>
              </a:rPr>
              <a:t>If two sides and the included angle of one triangle are congruent to two sides and the included angle of another, the triangles are congruent.</a:t>
            </a:r>
          </a:p>
        </p:txBody>
      </p:sp>
    </p:spTree>
    <p:extLst>
      <p:ext uri="{BB962C8B-B14F-4D97-AF65-F5344CB8AC3E}">
        <p14:creationId xmlns:p14="http://schemas.microsoft.com/office/powerpoint/2010/main" val="182128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0792D4F-247E-46FE-85FC-881DEFA41D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34276" y="4892358"/>
            <a:ext cx="3766272" cy="1325563"/>
          </a:xfrm>
        </p:spPr>
        <p:txBody>
          <a:bodyPr vert="horz" lIns="91440" tIns="45720" rIns="91440" bIns="45720" rtlCol="0" anchor="ctr">
            <a:normAutofit/>
          </a:bodyPr>
          <a:lstStyle/>
          <a:p>
            <a:pPr algn="r"/>
            <a:r>
              <a:rPr lang="en-US" sz="2400" kern="1200" dirty="0">
                <a:solidFill>
                  <a:schemeClr val="bg1"/>
                </a:solidFill>
                <a:latin typeface="+mj-lt"/>
                <a:ea typeface="+mj-ea"/>
                <a:cs typeface="+mj-cs"/>
              </a:rPr>
              <a:t>Angle-Side-Angle</a:t>
            </a:r>
          </a:p>
        </p:txBody>
      </p:sp>
      <p:cxnSp>
        <p:nvCxnSpPr>
          <p:cNvPr id="42" name="Straight Connector 41">
            <a:extLst>
              <a:ext uri="{FF2B5EF4-FFF2-40B4-BE49-F238E27FC236}">
                <a16:creationId xmlns:a16="http://schemas.microsoft.com/office/drawing/2014/main" id="{CE272F12-AF86-441A-BC1B-C014BBBF85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782673E-85D0-4BCE-A710-1EAEF347F751}"/>
              </a:ext>
            </a:extLst>
          </p:cNvPr>
          <p:cNvSpPr txBox="1"/>
          <p:nvPr/>
        </p:nvSpPr>
        <p:spPr>
          <a:xfrm>
            <a:off x="4878784" y="4824249"/>
            <a:ext cx="6673136" cy="1461780"/>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dirty="0">
                <a:solidFill>
                  <a:schemeClr val="bg1"/>
                </a:solidFill>
              </a:rPr>
              <a:t>If two angles and the included side are congruent to two angles and the included side of another triangle, then the two triangles are congruent.</a:t>
            </a:r>
          </a:p>
        </p:txBody>
      </p:sp>
      <p:pic>
        <p:nvPicPr>
          <p:cNvPr id="5" name="Content Placeholder 4">
            <a:extLst>
              <a:ext uri="{FF2B5EF4-FFF2-40B4-BE49-F238E27FC236}">
                <a16:creationId xmlns:a16="http://schemas.microsoft.com/office/drawing/2014/main" id="{ACC06636-8423-4909-8678-24D7AA62A663}"/>
              </a:ext>
            </a:extLst>
          </p:cNvPr>
          <p:cNvPicPr>
            <a:picLocks noGrp="1" noChangeAspect="1"/>
          </p:cNvPicPr>
          <p:nvPr>
            <p:ph idx="1"/>
          </p:nvPr>
        </p:nvPicPr>
        <p:blipFill>
          <a:blip r:embed="rId2"/>
          <a:stretch>
            <a:fillRect/>
          </a:stretch>
        </p:blipFill>
        <p:spPr>
          <a:xfrm>
            <a:off x="243840" y="936336"/>
            <a:ext cx="11562080" cy="2698414"/>
          </a:xfrm>
          <a:prstGeom prst="rect">
            <a:avLst/>
          </a:prstGeom>
        </p:spPr>
      </p:pic>
    </p:spTree>
    <p:extLst>
      <p:ext uri="{BB962C8B-B14F-4D97-AF65-F5344CB8AC3E}">
        <p14:creationId xmlns:p14="http://schemas.microsoft.com/office/powerpoint/2010/main" val="40150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0792D4F-247E-46FE-85FC-881DEFA41D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34276" y="4892358"/>
            <a:ext cx="3766272" cy="1325563"/>
          </a:xfrm>
        </p:spPr>
        <p:txBody>
          <a:bodyPr vert="horz" lIns="91440" tIns="45720" rIns="91440" bIns="45720" rtlCol="0" anchor="ctr">
            <a:normAutofit/>
          </a:bodyPr>
          <a:lstStyle/>
          <a:p>
            <a:pPr algn="r"/>
            <a:r>
              <a:rPr lang="en-US" sz="2400" kern="1200" dirty="0">
                <a:solidFill>
                  <a:schemeClr val="bg1"/>
                </a:solidFill>
                <a:latin typeface="+mj-lt"/>
                <a:ea typeface="+mj-ea"/>
                <a:cs typeface="+mj-cs"/>
              </a:rPr>
              <a:t>Angle-Angle-Side</a:t>
            </a:r>
          </a:p>
        </p:txBody>
      </p:sp>
      <p:cxnSp>
        <p:nvCxnSpPr>
          <p:cNvPr id="42" name="Straight Connector 41">
            <a:extLst>
              <a:ext uri="{FF2B5EF4-FFF2-40B4-BE49-F238E27FC236}">
                <a16:creationId xmlns:a16="http://schemas.microsoft.com/office/drawing/2014/main" id="{CE272F12-AF86-441A-BC1B-C014BBBF85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782673E-85D0-4BCE-A710-1EAEF347F751}"/>
              </a:ext>
            </a:extLst>
          </p:cNvPr>
          <p:cNvSpPr txBox="1"/>
          <p:nvPr/>
        </p:nvSpPr>
        <p:spPr>
          <a:xfrm>
            <a:off x="4878784" y="4824249"/>
            <a:ext cx="6673136" cy="1461780"/>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dirty="0">
                <a:solidFill>
                  <a:schemeClr val="bg1"/>
                </a:solidFill>
              </a:rPr>
              <a:t>If two angles and a nonincluded side of one triangle are congruent to the corresponding two angles and nonincluded side, then the two triangles are congruent.</a:t>
            </a:r>
          </a:p>
        </p:txBody>
      </p:sp>
      <p:pic>
        <p:nvPicPr>
          <p:cNvPr id="6" name="Content Placeholder 5">
            <a:extLst>
              <a:ext uri="{FF2B5EF4-FFF2-40B4-BE49-F238E27FC236}">
                <a16:creationId xmlns:a16="http://schemas.microsoft.com/office/drawing/2014/main" id="{1BA9FC06-D96A-4B0F-9E11-5360D86D9739}"/>
              </a:ext>
            </a:extLst>
          </p:cNvPr>
          <p:cNvPicPr>
            <a:picLocks noGrp="1" noChangeAspect="1"/>
          </p:cNvPicPr>
          <p:nvPr>
            <p:ph idx="1"/>
          </p:nvPr>
        </p:nvPicPr>
        <p:blipFill>
          <a:blip r:embed="rId2"/>
          <a:stretch>
            <a:fillRect/>
          </a:stretch>
        </p:blipFill>
        <p:spPr>
          <a:xfrm>
            <a:off x="457200" y="845661"/>
            <a:ext cx="11094720" cy="2414727"/>
          </a:xfrm>
          <a:prstGeom prst="rect">
            <a:avLst/>
          </a:prstGeom>
        </p:spPr>
      </p:pic>
    </p:spTree>
    <p:extLst>
      <p:ext uri="{BB962C8B-B14F-4D97-AF65-F5344CB8AC3E}">
        <p14:creationId xmlns:p14="http://schemas.microsoft.com/office/powerpoint/2010/main" val="206837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0792D4F-247E-46FE-85FC-881DEFA41D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34276" y="4892358"/>
            <a:ext cx="3766272" cy="1325563"/>
          </a:xfrm>
        </p:spPr>
        <p:txBody>
          <a:bodyPr vert="horz" lIns="91440" tIns="45720" rIns="91440" bIns="45720" rtlCol="0" anchor="ctr">
            <a:normAutofit/>
          </a:bodyPr>
          <a:lstStyle/>
          <a:p>
            <a:pPr algn="r"/>
            <a:r>
              <a:rPr lang="en-US" sz="2400" kern="1200" dirty="0">
                <a:solidFill>
                  <a:schemeClr val="bg1"/>
                </a:solidFill>
                <a:latin typeface="+mj-lt"/>
                <a:ea typeface="+mj-ea"/>
                <a:cs typeface="+mj-cs"/>
              </a:rPr>
              <a:t>Hypotenuse-Leg</a:t>
            </a:r>
          </a:p>
        </p:txBody>
      </p:sp>
      <p:cxnSp>
        <p:nvCxnSpPr>
          <p:cNvPr id="42" name="Straight Connector 41">
            <a:extLst>
              <a:ext uri="{FF2B5EF4-FFF2-40B4-BE49-F238E27FC236}">
                <a16:creationId xmlns:a16="http://schemas.microsoft.com/office/drawing/2014/main" id="{CE272F12-AF86-441A-BC1B-C014BBBF85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782673E-85D0-4BCE-A710-1EAEF347F751}"/>
              </a:ext>
            </a:extLst>
          </p:cNvPr>
          <p:cNvSpPr txBox="1"/>
          <p:nvPr/>
        </p:nvSpPr>
        <p:spPr>
          <a:xfrm>
            <a:off x="4878784" y="4824249"/>
            <a:ext cx="6673136" cy="1461780"/>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dirty="0">
                <a:solidFill>
                  <a:schemeClr val="bg1"/>
                </a:solidFill>
              </a:rPr>
              <a:t>If the hypotenuse and a leg of a right triangle are congruent to the hypotenuse and a leg of another right triangle, then the triangles are congruent.</a:t>
            </a:r>
          </a:p>
        </p:txBody>
      </p:sp>
      <p:pic>
        <p:nvPicPr>
          <p:cNvPr id="5" name="Content Placeholder 4">
            <a:extLst>
              <a:ext uri="{FF2B5EF4-FFF2-40B4-BE49-F238E27FC236}">
                <a16:creationId xmlns:a16="http://schemas.microsoft.com/office/drawing/2014/main" id="{17E1BA31-ECD2-456C-B57E-774F7EA05E2D}"/>
              </a:ext>
            </a:extLst>
          </p:cNvPr>
          <p:cNvPicPr>
            <a:picLocks noGrp="1" noChangeAspect="1"/>
          </p:cNvPicPr>
          <p:nvPr>
            <p:ph idx="1"/>
          </p:nvPr>
        </p:nvPicPr>
        <p:blipFill>
          <a:blip r:embed="rId2"/>
          <a:stretch>
            <a:fillRect/>
          </a:stretch>
        </p:blipFill>
        <p:spPr>
          <a:xfrm>
            <a:off x="1351280" y="955040"/>
            <a:ext cx="9215120" cy="2610775"/>
          </a:xfrm>
          <a:prstGeom prst="rect">
            <a:avLst/>
          </a:prstGeom>
        </p:spPr>
      </p:pic>
    </p:spTree>
    <p:extLst>
      <p:ext uri="{BB962C8B-B14F-4D97-AF65-F5344CB8AC3E}">
        <p14:creationId xmlns:p14="http://schemas.microsoft.com/office/powerpoint/2010/main" val="70308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EC7FF834-B204-4967-8D47-8BB36EAF0E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9" name="Rectangle 48">
            <a:extLst>
              <a:ext uri="{FF2B5EF4-FFF2-40B4-BE49-F238E27FC236}">
                <a16:creationId xmlns:a16="http://schemas.microsoft.com/office/drawing/2014/main" id="{F780A22D-61EA-43E3-BD94-3E39CF9021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1873"/>
            <a:ext cx="12192000" cy="2686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2021633" y="3637238"/>
            <a:ext cx="8148734" cy="1069270"/>
          </a:xfrm>
          <a:solidFill>
            <a:srgbClr val="FFFFFF"/>
          </a:solidFill>
          <a:ln w="31750" cap="sq">
            <a:solidFill>
              <a:srgbClr val="5E5E52"/>
            </a:solidFill>
            <a:miter lim="800000"/>
          </a:ln>
        </p:spPr>
        <p:txBody>
          <a:bodyPr vert="horz" lIns="91440" tIns="45720" rIns="91440" bIns="45720" rtlCol="0" anchor="ctr">
            <a:normAutofit/>
          </a:bodyPr>
          <a:lstStyle/>
          <a:p>
            <a:pPr algn="ctr"/>
            <a:r>
              <a:rPr lang="en-US" sz="3600" kern="1200">
                <a:solidFill>
                  <a:srgbClr val="262626"/>
                </a:solidFill>
                <a:latin typeface="+mj-lt"/>
                <a:ea typeface="+mj-ea"/>
                <a:cs typeface="+mj-cs"/>
              </a:rPr>
              <a:t>CHECK FOR UNDERSTANDING</a:t>
            </a:r>
          </a:p>
        </p:txBody>
      </p:sp>
      <p:pic>
        <p:nvPicPr>
          <p:cNvPr id="6" name="Content Placeholder 5">
            <a:extLst>
              <a:ext uri="{FF2B5EF4-FFF2-40B4-BE49-F238E27FC236}">
                <a16:creationId xmlns:a16="http://schemas.microsoft.com/office/drawing/2014/main" id="{CA2120E2-27BD-4E7E-8082-BF0B2A008726}"/>
              </a:ext>
            </a:extLst>
          </p:cNvPr>
          <p:cNvPicPr>
            <a:picLocks noGrp="1" noChangeAspect="1"/>
          </p:cNvPicPr>
          <p:nvPr>
            <p:ph idx="1"/>
          </p:nvPr>
        </p:nvPicPr>
        <p:blipFill>
          <a:blip r:embed="rId2"/>
          <a:stretch>
            <a:fillRect/>
          </a:stretch>
        </p:blipFill>
        <p:spPr>
          <a:xfrm>
            <a:off x="87181" y="39045"/>
            <a:ext cx="12104819" cy="3086730"/>
          </a:xfrm>
          <a:prstGeom prst="rect">
            <a:avLst/>
          </a:prstGeom>
        </p:spPr>
      </p:pic>
      <p:sp>
        <p:nvSpPr>
          <p:cNvPr id="21" name="TextBox 20">
            <a:extLst>
              <a:ext uri="{FF2B5EF4-FFF2-40B4-BE49-F238E27FC236}">
                <a16:creationId xmlns:a16="http://schemas.microsoft.com/office/drawing/2014/main" id="{8782673E-85D0-4BCE-A710-1EAEF347F751}"/>
              </a:ext>
            </a:extLst>
          </p:cNvPr>
          <p:cNvSpPr txBox="1"/>
          <p:nvPr/>
        </p:nvSpPr>
        <p:spPr>
          <a:xfrm>
            <a:off x="3060700" y="4889365"/>
            <a:ext cx="6070600" cy="1351423"/>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dirty="0">
                <a:solidFill>
                  <a:schemeClr val="bg1"/>
                </a:solidFill>
              </a:rPr>
              <a:t>Mark the appropriate sides and angles to make each congruence statement true by the stated congruence theorem.</a:t>
            </a:r>
          </a:p>
        </p:txBody>
      </p:sp>
    </p:spTree>
    <p:extLst>
      <p:ext uri="{BB962C8B-B14F-4D97-AF65-F5344CB8AC3E}">
        <p14:creationId xmlns:p14="http://schemas.microsoft.com/office/powerpoint/2010/main" val="159804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F2A87D7-FBEE-4B52-B1D9-D14CEADC7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0AFAE112-8943-47A5-B3CC-26CA4D698299}"/>
              </a:ext>
            </a:extLst>
          </p:cNvPr>
          <p:cNvSpPr>
            <a:spLocks noGrp="1"/>
          </p:cNvSpPr>
          <p:nvPr>
            <p:ph type="ctrTitle"/>
          </p:nvPr>
        </p:nvSpPr>
        <p:spPr>
          <a:xfrm>
            <a:off x="1523999" y="2100263"/>
            <a:ext cx="9144000" cy="2387600"/>
          </a:xfrm>
        </p:spPr>
        <p:txBody>
          <a:bodyPr>
            <a:normAutofit/>
          </a:bodyPr>
          <a:lstStyle/>
          <a:p>
            <a:r>
              <a:rPr lang="en-US" b="1" dirty="0">
                <a:solidFill>
                  <a:schemeClr val="bg1"/>
                </a:solidFill>
              </a:rPr>
              <a:t>DAY 3 – Similarity </a:t>
            </a:r>
            <a:r>
              <a:rPr lang="en-US" b="1">
                <a:solidFill>
                  <a:schemeClr val="bg1"/>
                </a:solidFill>
              </a:rPr>
              <a:t>and Proportions</a:t>
            </a:r>
            <a:endParaRPr lang="en-US" b="1" dirty="0">
              <a:solidFill>
                <a:schemeClr val="bg1"/>
              </a:solidFill>
            </a:endParaRPr>
          </a:p>
        </p:txBody>
      </p:sp>
    </p:spTree>
    <p:extLst>
      <p:ext uri="{BB962C8B-B14F-4D97-AF65-F5344CB8AC3E}">
        <p14:creationId xmlns:p14="http://schemas.microsoft.com/office/powerpoint/2010/main" val="1307512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6B2CC5-919C-4AED-AB4A-6BA55536DCAD}"/>
              </a:ext>
            </a:extLst>
          </p:cNvPr>
          <p:cNvSpPr>
            <a:spLocks noGrp="1"/>
          </p:cNvSpPr>
          <p:nvPr>
            <p:ph type="title"/>
          </p:nvPr>
        </p:nvSpPr>
        <p:spPr>
          <a:xfrm>
            <a:off x="6094105" y="802955"/>
            <a:ext cx="4977976" cy="1454051"/>
          </a:xfrm>
        </p:spPr>
        <p:txBody>
          <a:bodyPr vert="horz" lIns="91440" tIns="45720" rIns="91440" bIns="45720" rtlCol="0">
            <a:normAutofit/>
          </a:bodyPr>
          <a:lstStyle/>
          <a:p>
            <a:r>
              <a:rPr lang="en-US" kern="1200">
                <a:solidFill>
                  <a:srgbClr val="000000"/>
                </a:solidFill>
                <a:latin typeface="Century Gothic" panose="020B0502020202020204" pitchFamily="34" charset="0"/>
              </a:rPr>
              <a:t>Magic Mirror</a:t>
            </a:r>
          </a:p>
        </p:txBody>
      </p:sp>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BFB1FBE-82AA-4963-B018-3EE2620BD943}"/>
              </a:ext>
            </a:extLst>
          </p:cNvPr>
          <p:cNvPicPr>
            <a:picLocks noChangeAspect="1"/>
          </p:cNvPicPr>
          <p:nvPr/>
        </p:nvPicPr>
        <p:blipFill>
          <a:blip r:embed="rId3"/>
          <a:stretch>
            <a:fillRect/>
          </a:stretch>
        </p:blipFill>
        <p:spPr>
          <a:xfrm>
            <a:off x="222019" y="2037806"/>
            <a:ext cx="4271604" cy="2936726"/>
          </a:xfrm>
          <a:prstGeom prst="rect">
            <a:avLst/>
          </a:prstGeom>
        </p:spPr>
      </p:pic>
      <p:sp>
        <p:nvSpPr>
          <p:cNvPr id="3" name="Content Placeholder 2">
            <a:extLst>
              <a:ext uri="{FF2B5EF4-FFF2-40B4-BE49-F238E27FC236}">
                <a16:creationId xmlns:a16="http://schemas.microsoft.com/office/drawing/2014/main" id="{73A09A5D-14BF-4259-9456-A2CFA408F9D9}"/>
              </a:ext>
            </a:extLst>
          </p:cNvPr>
          <p:cNvSpPr>
            <a:spLocks noGrp="1"/>
          </p:cNvSpPr>
          <p:nvPr>
            <p:ph idx="1"/>
          </p:nvPr>
        </p:nvSpPr>
        <p:spPr>
          <a:xfrm>
            <a:off x="6094104" y="2037806"/>
            <a:ext cx="4977578" cy="4101775"/>
          </a:xfrm>
        </p:spPr>
        <p:txBody>
          <a:bodyPr vert="horz" lIns="91440" tIns="45720" rIns="91440" bIns="45720" rtlCol="0" anchor="ctr">
            <a:normAutofit/>
          </a:bodyPr>
          <a:lstStyle/>
          <a:p>
            <a:pPr marL="0" indent="0">
              <a:buNone/>
            </a:pPr>
            <a:r>
              <a:rPr lang="en-US" sz="1900" kern="1200" dirty="0">
                <a:solidFill>
                  <a:srgbClr val="000000"/>
                </a:solidFill>
                <a:latin typeface="+mn-lt"/>
                <a:ea typeface="+mn-ea"/>
                <a:cs typeface="+mn-cs"/>
              </a:rPr>
              <a:t>Legend has it that if you stare into a person’s eyes in a special way, you can hypnotize them into squawking like a chicken.</a:t>
            </a:r>
          </a:p>
          <a:p>
            <a:pPr marL="0" indent="0">
              <a:buNone/>
            </a:pPr>
            <a:endParaRPr lang="en-US" sz="1900" kern="1200" dirty="0">
              <a:solidFill>
                <a:srgbClr val="000000"/>
              </a:solidFill>
              <a:latin typeface="+mn-lt"/>
              <a:ea typeface="+mn-ea"/>
              <a:cs typeface="+mn-cs"/>
            </a:endParaRPr>
          </a:p>
          <a:p>
            <a:pPr marL="342900" indent="-342900">
              <a:buAutoNum type="arabicPeriod"/>
            </a:pPr>
            <a:r>
              <a:rPr lang="en-US" sz="1900" dirty="0">
                <a:solidFill>
                  <a:srgbClr val="000000"/>
                </a:solidFill>
              </a:rPr>
              <a:t>Your victim has to stand exactly 200 cm away from a mirror and stare into it.</a:t>
            </a:r>
          </a:p>
          <a:p>
            <a:pPr marL="342900" indent="-342900">
              <a:buAutoNum type="arabicPeriod"/>
            </a:pPr>
            <a:r>
              <a:rPr lang="en-US" sz="1900" kern="1200" dirty="0">
                <a:solidFill>
                  <a:srgbClr val="000000"/>
                </a:solidFill>
                <a:latin typeface="+mn-lt"/>
                <a:ea typeface="+mn-ea"/>
                <a:cs typeface="+mn-cs"/>
              </a:rPr>
              <a:t>The only tricky part is that you need to figure out where you have to stand so that when you stare into the mirror, you are also staring into your victim’s eyes.</a:t>
            </a:r>
          </a:p>
          <a:p>
            <a:pPr marL="342900" indent="-342900">
              <a:buAutoNum type="arabicPeriod"/>
            </a:pPr>
            <a:r>
              <a:rPr lang="en-US" sz="1900" dirty="0">
                <a:solidFill>
                  <a:srgbClr val="000000"/>
                </a:solidFill>
              </a:rPr>
              <a:t>If your calculations are correct and you stand  at the correct distance, you will be able to stare directly into the victim’s eyes.</a:t>
            </a:r>
            <a:endParaRPr lang="en-US" sz="1900" kern="1200" dirty="0">
              <a:solidFill>
                <a:srgbClr val="000000"/>
              </a:solidFill>
              <a:latin typeface="+mn-lt"/>
              <a:ea typeface="+mn-ea"/>
              <a:cs typeface="+mn-cs"/>
            </a:endParaRPr>
          </a:p>
        </p:txBody>
      </p:sp>
    </p:spTree>
    <p:extLst>
      <p:ext uri="{BB962C8B-B14F-4D97-AF65-F5344CB8AC3E}">
        <p14:creationId xmlns:p14="http://schemas.microsoft.com/office/powerpoint/2010/main" val="399757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760BC3-7096-4062-BB4E-CA356AEF4681}"/>
              </a:ext>
            </a:extLst>
          </p:cNvPr>
          <p:cNvSpPr>
            <a:spLocks noGrp="1"/>
          </p:cNvSpPr>
          <p:nvPr>
            <p:ph type="title"/>
          </p:nvPr>
        </p:nvSpPr>
        <p:spPr>
          <a:xfrm>
            <a:off x="788466" y="780655"/>
            <a:ext cx="3751662" cy="3261168"/>
          </a:xfrm>
        </p:spPr>
        <p:txBody>
          <a:bodyPr>
            <a:normAutofit/>
          </a:bodyPr>
          <a:lstStyle/>
          <a:p>
            <a:r>
              <a:rPr lang="en-US" sz="3700" b="1" u="sng" dirty="0">
                <a:solidFill>
                  <a:srgbClr val="FFFFFF"/>
                </a:solidFill>
              </a:rPr>
              <a:t>THINK</a:t>
            </a:r>
            <a:r>
              <a:rPr lang="en-US" sz="3700" dirty="0">
                <a:solidFill>
                  <a:srgbClr val="FFFFFF"/>
                </a:solidFill>
              </a:rPr>
              <a:t>: Take 3 minutes to think about why this worked?</a:t>
            </a:r>
          </a:p>
        </p:txBody>
      </p:sp>
      <p:sp>
        <p:nvSpPr>
          <p:cNvPr id="12" name="Rectangle 11">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rgbClr val="99855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F9BD3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lose up of a logo&#10;&#10;Description generated with very high confidence">
            <a:extLst>
              <a:ext uri="{FF2B5EF4-FFF2-40B4-BE49-F238E27FC236}">
                <a16:creationId xmlns:a16="http://schemas.microsoft.com/office/drawing/2014/main" id="{BDF6ACE3-175B-40BE-92B0-A5F5EBE77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20" y="4571370"/>
            <a:ext cx="6675119" cy="1768906"/>
          </a:xfrm>
          <a:prstGeom prst="rect">
            <a:avLst/>
          </a:prstGeom>
        </p:spPr>
      </p:pic>
      <p:sp>
        <p:nvSpPr>
          <p:cNvPr id="16" name="Rectangle 15">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ED0C26-DD36-4FCF-AB50-840CB25B37AC}"/>
              </a:ext>
            </a:extLst>
          </p:cNvPr>
          <p:cNvSpPr>
            <a:spLocks noGrp="1"/>
          </p:cNvSpPr>
          <p:nvPr>
            <p:ph idx="1"/>
          </p:nvPr>
        </p:nvSpPr>
        <p:spPr>
          <a:xfrm>
            <a:off x="7761639" y="780656"/>
            <a:ext cx="3514088" cy="5168204"/>
          </a:xfrm>
        </p:spPr>
        <p:txBody>
          <a:bodyPr anchor="ctr">
            <a:normAutofit/>
          </a:bodyPr>
          <a:lstStyle/>
          <a:p>
            <a:pPr marL="0" indent="0">
              <a:buNone/>
            </a:pPr>
            <a:r>
              <a:rPr lang="en-US" sz="3200" u="sng" dirty="0">
                <a:latin typeface="Century Gothic" panose="020B0502020202020204" pitchFamily="34" charset="0"/>
              </a:rPr>
              <a:t>Magic Mirrors:</a:t>
            </a:r>
          </a:p>
          <a:p>
            <a:pPr marL="0" indent="0">
              <a:buNone/>
            </a:pPr>
            <a:endParaRPr lang="en-US" sz="3200" dirty="0">
              <a:latin typeface="Century Gothic" panose="020B0502020202020204" pitchFamily="34" charset="0"/>
            </a:endParaRPr>
          </a:p>
          <a:p>
            <a:pPr marL="0" indent="0">
              <a:buNone/>
            </a:pPr>
            <a:r>
              <a:rPr lang="en-US" sz="3200" dirty="0">
                <a:latin typeface="Century Gothic" panose="020B0502020202020204" pitchFamily="34" charset="0"/>
              </a:rPr>
              <a:t>Why were we able to see in each others’ eyes no matter what the heights were?</a:t>
            </a:r>
          </a:p>
        </p:txBody>
      </p:sp>
      <p:sp>
        <p:nvSpPr>
          <p:cNvPr id="6" name="TextBox 5">
            <a:extLst>
              <a:ext uri="{FF2B5EF4-FFF2-40B4-BE49-F238E27FC236}">
                <a16:creationId xmlns:a16="http://schemas.microsoft.com/office/drawing/2014/main" id="{5D8D0D17-432F-4F65-A9A6-69715C58D862}"/>
              </a:ext>
            </a:extLst>
          </p:cNvPr>
          <p:cNvSpPr txBox="1"/>
          <p:nvPr/>
        </p:nvSpPr>
        <p:spPr>
          <a:xfrm>
            <a:off x="4990349" y="450221"/>
            <a:ext cx="2146028" cy="1938992"/>
          </a:xfrm>
          <a:prstGeom prst="rect">
            <a:avLst/>
          </a:prstGeom>
          <a:noFill/>
        </p:spPr>
        <p:txBody>
          <a:bodyPr wrap="square" rtlCol="0">
            <a:spAutoFit/>
          </a:bodyPr>
          <a:lstStyle/>
          <a:p>
            <a:r>
              <a:rPr lang="en-US" sz="2000" b="1" u="sng" dirty="0">
                <a:solidFill>
                  <a:schemeClr val="bg1"/>
                </a:solidFill>
              </a:rPr>
              <a:t>PAIR</a:t>
            </a:r>
            <a:r>
              <a:rPr lang="en-US" sz="2000" dirty="0">
                <a:solidFill>
                  <a:schemeClr val="bg1"/>
                </a:solidFill>
              </a:rPr>
              <a:t>: Take 3 minutes to pair with your partner. Compare your thoughts and revise if necessary.</a:t>
            </a:r>
          </a:p>
        </p:txBody>
      </p:sp>
      <p:sp>
        <p:nvSpPr>
          <p:cNvPr id="7" name="TextBox 6">
            <a:extLst>
              <a:ext uri="{FF2B5EF4-FFF2-40B4-BE49-F238E27FC236}">
                <a16:creationId xmlns:a16="http://schemas.microsoft.com/office/drawing/2014/main" id="{21F92022-BF8F-40B1-A2E9-376982681DA7}"/>
              </a:ext>
            </a:extLst>
          </p:cNvPr>
          <p:cNvSpPr txBox="1"/>
          <p:nvPr/>
        </p:nvSpPr>
        <p:spPr>
          <a:xfrm>
            <a:off x="5018376" y="2469002"/>
            <a:ext cx="2115663" cy="1631216"/>
          </a:xfrm>
          <a:prstGeom prst="rect">
            <a:avLst/>
          </a:prstGeom>
          <a:noFill/>
        </p:spPr>
        <p:txBody>
          <a:bodyPr wrap="square" rtlCol="0">
            <a:spAutoFit/>
          </a:bodyPr>
          <a:lstStyle/>
          <a:p>
            <a:r>
              <a:rPr lang="en-US" sz="2000" b="1" u="sng" dirty="0">
                <a:solidFill>
                  <a:schemeClr val="bg1"/>
                </a:solidFill>
              </a:rPr>
              <a:t>SHARE</a:t>
            </a:r>
            <a:r>
              <a:rPr lang="en-US" sz="2000" dirty="0">
                <a:solidFill>
                  <a:schemeClr val="bg1"/>
                </a:solidFill>
              </a:rPr>
              <a:t>: Be prepared to share you &amp; your partners thoughts with the class.</a:t>
            </a:r>
          </a:p>
        </p:txBody>
      </p:sp>
    </p:spTree>
    <p:extLst>
      <p:ext uri="{BB962C8B-B14F-4D97-AF65-F5344CB8AC3E}">
        <p14:creationId xmlns:p14="http://schemas.microsoft.com/office/powerpoint/2010/main" val="1387987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966952" y="1204108"/>
            <a:ext cx="2669406" cy="1781175"/>
          </a:xfrm>
        </p:spPr>
        <p:txBody>
          <a:bodyPr>
            <a:normAutofit/>
          </a:bodyPr>
          <a:lstStyle/>
          <a:p>
            <a:pPr algn="ctr"/>
            <a:r>
              <a:rPr lang="en-US" sz="2800" dirty="0">
                <a:solidFill>
                  <a:srgbClr val="FFFFFF"/>
                </a:solidFill>
                <a:latin typeface="Century Gothic" panose="020B0502020202020204" pitchFamily="34" charset="0"/>
              </a:rPr>
              <a:t>RATIOS &amp; PROPORTIONS</a:t>
            </a:r>
          </a:p>
        </p:txBody>
      </p:sp>
      <mc:AlternateContent xmlns:mc="http://schemas.openxmlformats.org/markup-compatibility/2006" xmlns:a14="http://schemas.microsoft.com/office/drawing/2010/main">
        <mc:Choice Requires="a14">
          <p:graphicFrame>
            <p:nvGraphicFramePr>
              <p:cNvPr id="6" name="Content Placeholder 3">
                <a:extLst>
                  <a:ext uri="{FF2B5EF4-FFF2-40B4-BE49-F238E27FC236}">
                    <a16:creationId xmlns:a16="http://schemas.microsoft.com/office/drawing/2014/main" id="{F6D973C6-CB94-4AA5-A6FB-709E5F92103C}"/>
                  </a:ext>
                </a:extLst>
              </p:cNvPr>
              <p:cNvGraphicFramePr>
                <a:graphicFrameLocks noGrp="1"/>
              </p:cNvGraphicFramePr>
              <p:nvPr>
                <p:ph idx="1"/>
                <p:extLst>
                  <p:ext uri="{D42A27DB-BD31-4B8C-83A1-F6EECF244321}">
                    <p14:modId xmlns:p14="http://schemas.microsoft.com/office/powerpoint/2010/main" val="2893680630"/>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6" name="Content Placeholder 3">
                <a:extLst>
                  <a:ext uri="{FF2B5EF4-FFF2-40B4-BE49-F238E27FC236}">
                    <a16:creationId xmlns:a16="http://schemas.microsoft.com/office/drawing/2014/main" id="{F6D973C6-CB94-4AA5-A6FB-709E5F92103C}"/>
                  </a:ext>
                </a:extLst>
              </p:cNvPr>
              <p:cNvGraphicFramePr>
                <a:graphicFrameLocks noGrp="1"/>
              </p:cNvGraphicFramePr>
              <p:nvPr>
                <p:ph idx="1"/>
                <p:extLst>
                  <p:ext uri="{D42A27DB-BD31-4B8C-83A1-F6EECF244321}">
                    <p14:modId xmlns:p14="http://schemas.microsoft.com/office/powerpoint/2010/main" val="2893680630"/>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303256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6EF38B9-FE6A-4D7B-80AA-C5A4D408DA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960" y="321733"/>
            <a:ext cx="11548872" cy="6214534"/>
          </a:xfrm>
          <a:prstGeom prst="rect">
            <a:avLst/>
          </a:prstGeom>
          <a:solidFill>
            <a:schemeClr val="tx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997427" y="997479"/>
            <a:ext cx="10261938" cy="1258574"/>
          </a:xfrm>
        </p:spPr>
        <p:txBody>
          <a:bodyPr vert="horz" lIns="91440" tIns="45720" rIns="91440" bIns="45720" rtlCol="0" anchor="ctr">
            <a:normAutofit/>
          </a:bodyPr>
          <a:lstStyle/>
          <a:p>
            <a:r>
              <a:rPr lang="en-US" dirty="0"/>
              <a:t>Transversal</a:t>
            </a:r>
          </a:p>
        </p:txBody>
      </p:sp>
      <p:sp>
        <p:nvSpPr>
          <p:cNvPr id="21" name="TextBox 20">
            <a:extLst>
              <a:ext uri="{FF2B5EF4-FFF2-40B4-BE49-F238E27FC236}">
                <a16:creationId xmlns:a16="http://schemas.microsoft.com/office/drawing/2014/main" id="{8782673E-85D0-4BCE-A710-1EAEF347F751}"/>
              </a:ext>
            </a:extLst>
          </p:cNvPr>
          <p:cNvSpPr txBox="1"/>
          <p:nvPr/>
        </p:nvSpPr>
        <p:spPr>
          <a:xfrm>
            <a:off x="6323594" y="1910080"/>
            <a:ext cx="4850276" cy="4064000"/>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800" dirty="0">
                <a:latin typeface="Century Gothic" panose="020B0502020202020204" pitchFamily="34" charset="0"/>
              </a:rPr>
              <a:t>A transversal cuts two or more parallel lines at two distinct points.</a:t>
            </a:r>
          </a:p>
          <a:p>
            <a:pPr marL="342900" indent="-228600">
              <a:lnSpc>
                <a:spcPct val="90000"/>
              </a:lnSpc>
              <a:spcAft>
                <a:spcPts val="600"/>
              </a:spcAft>
              <a:buFont typeface="Arial" panose="020B0604020202020204" pitchFamily="34" charset="0"/>
              <a:buChar char="•"/>
            </a:pPr>
            <a:endParaRPr lang="en-US" sz="2800" dirty="0">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800" dirty="0">
                <a:latin typeface="Century Gothic" panose="020B0502020202020204" pitchFamily="34" charset="0"/>
              </a:rPr>
              <a:t>Allows for special pairs of angles to form.</a:t>
            </a:r>
          </a:p>
          <a:p>
            <a:pPr marL="342900" indent="-228600">
              <a:lnSpc>
                <a:spcPct val="90000"/>
              </a:lnSpc>
              <a:spcAft>
                <a:spcPts val="600"/>
              </a:spcAft>
              <a:buFont typeface="Arial" panose="020B0604020202020204" pitchFamily="34" charset="0"/>
              <a:buChar char="•"/>
            </a:pPr>
            <a:endParaRPr lang="en-US" sz="2800" dirty="0">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800" dirty="0">
                <a:latin typeface="Century Gothic" panose="020B0502020202020204" pitchFamily="34" charset="0"/>
              </a:rPr>
              <a:t>An angle breaks up a plane into three regions.</a:t>
            </a:r>
          </a:p>
        </p:txBody>
      </p:sp>
      <p:pic>
        <p:nvPicPr>
          <p:cNvPr id="5" name="Content Placeholder 4">
            <a:extLst>
              <a:ext uri="{FF2B5EF4-FFF2-40B4-BE49-F238E27FC236}">
                <a16:creationId xmlns:a16="http://schemas.microsoft.com/office/drawing/2014/main" id="{C5697CA4-8E0F-400E-926D-F36DF22DD4D5}"/>
              </a:ext>
            </a:extLst>
          </p:cNvPr>
          <p:cNvPicPr>
            <a:picLocks noGrp="1" noChangeAspect="1"/>
          </p:cNvPicPr>
          <p:nvPr>
            <p:ph idx="1"/>
          </p:nvPr>
        </p:nvPicPr>
        <p:blipFill>
          <a:blip r:embed="rId2"/>
          <a:stretch>
            <a:fillRect/>
          </a:stretch>
        </p:blipFill>
        <p:spPr>
          <a:xfrm>
            <a:off x="829850" y="2022157"/>
            <a:ext cx="5017854" cy="3951923"/>
          </a:xfrm>
          <a:prstGeom prst="rect">
            <a:avLst/>
          </a:prstGeom>
        </p:spPr>
      </p:pic>
    </p:spTree>
    <p:extLst>
      <p:ext uri="{BB962C8B-B14F-4D97-AF65-F5344CB8AC3E}">
        <p14:creationId xmlns:p14="http://schemas.microsoft.com/office/powerpoint/2010/main" val="3507744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logo&#10;&#10;Description generated with high confidence">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40079" y="2053641"/>
            <a:ext cx="3669161" cy="2760098"/>
          </a:xfrm>
        </p:spPr>
        <p:txBody>
          <a:bodyPr>
            <a:normAutofit/>
          </a:bodyPr>
          <a:lstStyle/>
          <a:p>
            <a:r>
              <a:rPr lang="en-US" b="1" u="sng" dirty="0">
                <a:solidFill>
                  <a:srgbClr val="FFFFFF"/>
                </a:solidFill>
                <a:latin typeface="Century Gothic" panose="020B0502020202020204" pitchFamily="34" charset="0"/>
              </a:rPr>
              <a:t>SIMILARITY</a:t>
            </a:r>
          </a:p>
        </p:txBody>
      </p:sp>
      <p:sp>
        <p:nvSpPr>
          <p:cNvPr id="4" name="Content Placeholder 3">
            <a:extLst>
              <a:ext uri="{FF2B5EF4-FFF2-40B4-BE49-F238E27FC236}">
                <a16:creationId xmlns:a16="http://schemas.microsoft.com/office/drawing/2014/main" id="{BD6C182E-5624-4C00-9B70-5D3228DAD545}"/>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latin typeface="Century Gothic" panose="020B0502020202020204" pitchFamily="34" charset="0"/>
              </a:rPr>
              <a:t>Figures that are similar have the same shape, but not necessarily the same size.</a:t>
            </a:r>
          </a:p>
          <a:p>
            <a:r>
              <a:rPr lang="en-US" sz="2400" dirty="0">
                <a:solidFill>
                  <a:srgbClr val="000000"/>
                </a:solidFill>
                <a:latin typeface="Century Gothic" panose="020B0502020202020204" pitchFamily="34" charset="0"/>
              </a:rPr>
              <a:t>In order to prove figures are similar, their </a:t>
            </a:r>
            <a:r>
              <a:rPr lang="en-US" sz="2400" b="1" u="sng" dirty="0">
                <a:solidFill>
                  <a:srgbClr val="000000"/>
                </a:solidFill>
                <a:latin typeface="Century Gothic" panose="020B0502020202020204" pitchFamily="34" charset="0"/>
              </a:rPr>
              <a:t>corresponding angles must be congruent</a:t>
            </a:r>
            <a:r>
              <a:rPr lang="en-US" sz="2400" dirty="0">
                <a:solidFill>
                  <a:srgbClr val="000000"/>
                </a:solidFill>
                <a:latin typeface="Century Gothic" panose="020B0502020202020204" pitchFamily="34" charset="0"/>
              </a:rPr>
              <a:t> and their </a:t>
            </a:r>
            <a:r>
              <a:rPr lang="en-US" sz="2400" b="1" u="sng" dirty="0">
                <a:solidFill>
                  <a:srgbClr val="000000"/>
                </a:solidFill>
                <a:latin typeface="Century Gothic" panose="020B0502020202020204" pitchFamily="34" charset="0"/>
              </a:rPr>
              <a:t>corresponding sides must be proportional</a:t>
            </a:r>
            <a:r>
              <a:rPr lang="en-US" sz="2400" dirty="0">
                <a:solidFill>
                  <a:srgbClr val="000000"/>
                </a:solidFill>
                <a:latin typeface="Century Gothic" panose="020B0502020202020204" pitchFamily="34" charset="0"/>
              </a:rPr>
              <a:t>.</a:t>
            </a:r>
          </a:p>
          <a:p>
            <a:r>
              <a:rPr lang="en-US" sz="2400" dirty="0">
                <a:solidFill>
                  <a:srgbClr val="000000"/>
                </a:solidFill>
                <a:latin typeface="Century Gothic" panose="020B0502020202020204" pitchFamily="34" charset="0"/>
              </a:rPr>
              <a:t>If two figures are congruent, they are always similar.</a:t>
            </a:r>
          </a:p>
          <a:p>
            <a:r>
              <a:rPr lang="en-US" sz="2400" dirty="0">
                <a:solidFill>
                  <a:srgbClr val="000000"/>
                </a:solidFill>
                <a:latin typeface="Century Gothic" panose="020B0502020202020204" pitchFamily="34" charset="0"/>
              </a:rPr>
              <a:t>If two figures are similar, they are not congruent.</a:t>
            </a:r>
          </a:p>
        </p:txBody>
      </p:sp>
    </p:spTree>
    <p:extLst>
      <p:ext uri="{BB962C8B-B14F-4D97-AF65-F5344CB8AC3E}">
        <p14:creationId xmlns:p14="http://schemas.microsoft.com/office/powerpoint/2010/main" val="2671915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5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latin typeface="Century Gothic" panose="020B0502020202020204" pitchFamily="34" charset="0"/>
              </a:rPr>
              <a:t>Side-Side-Side</a:t>
            </a:r>
            <a:br>
              <a:rPr lang="en-US" dirty="0">
                <a:solidFill>
                  <a:srgbClr val="FFFFFF"/>
                </a:solidFill>
                <a:latin typeface="Century Gothic" panose="020B0502020202020204" pitchFamily="34" charset="0"/>
              </a:rPr>
            </a:br>
            <a:r>
              <a:rPr lang="en-US" dirty="0">
                <a:solidFill>
                  <a:srgbClr val="FFFFFF"/>
                </a:solidFill>
                <a:latin typeface="Century Gothic" panose="020B0502020202020204" pitchFamily="34" charset="0"/>
              </a:rPr>
              <a:t>Similarity Statement</a:t>
            </a:r>
          </a:p>
        </p:txBody>
      </p:sp>
      <p:pic>
        <p:nvPicPr>
          <p:cNvPr id="9" name="Content Placeholder 8" descr="A picture containing object&#10;&#10;Description generated with very high confidence">
            <a:extLst>
              <a:ext uri="{FF2B5EF4-FFF2-40B4-BE49-F238E27FC236}">
                <a16:creationId xmlns:a16="http://schemas.microsoft.com/office/drawing/2014/main" id="{B4E7CE90-4B40-4F1D-B0E7-597578F6CCE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685"/>
          <a:stretch/>
        </p:blipFill>
        <p:spPr bwMode="auto">
          <a:xfrm>
            <a:off x="327547" y="321733"/>
            <a:ext cx="7058306" cy="4107392"/>
          </a:xfrm>
          <a:prstGeom prst="rect">
            <a:avLst/>
          </a:prstGeom>
          <a:noFill/>
        </p:spPr>
      </p:pic>
      <p:sp>
        <p:nvSpPr>
          <p:cNvPr id="49" name="Rectangle 48">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782673E-85D0-4BCE-A710-1EAEF347F751}"/>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If the measures of the corresponding sides of two triangles are proportional, the figures are similar.</a:t>
                </a:r>
              </a:p>
              <a:p>
                <a:pPr marL="342900" indent="-228600">
                  <a:lnSpc>
                    <a:spcPct val="90000"/>
                  </a:lnSpc>
                  <a:spcAft>
                    <a:spcPts val="600"/>
                  </a:spcAft>
                  <a:buFont typeface="Arial" panose="020B0604020202020204" pitchFamily="34" charset="0"/>
                  <a:buChar char="•"/>
                </a:pPr>
                <a:endParaRPr lang="en-US" sz="2400" dirty="0">
                  <a:solidFill>
                    <a:srgbClr val="FFFFFF"/>
                  </a:solidFill>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Proportion of Sides:</a:t>
                </a:r>
              </a:p>
              <a:p>
                <a:pPr marL="114300">
                  <a:lnSpc>
                    <a:spcPct val="90000"/>
                  </a:lnSpc>
                  <a:spcAft>
                    <a:spcPts val="600"/>
                  </a:spcAft>
                </a:pPr>
                <a:endParaRPr lang="en-US" sz="2400" dirty="0">
                  <a:solidFill>
                    <a:srgbClr val="FFFFFF"/>
                  </a:solidFill>
                  <a:latin typeface="Century Gothic" panose="020B0502020202020204" pitchFamily="34" charset="0"/>
                </a:endParaRPr>
              </a:p>
              <a:p>
                <a:pPr marL="114300">
                  <a:lnSpc>
                    <a:spcPct val="90000"/>
                  </a:lnSpc>
                  <a:spcAft>
                    <a:spcPts val="600"/>
                  </a:spcAft>
                </a:pPr>
                <a14:m>
                  <m:oMathPara xmlns:m="http://schemas.openxmlformats.org/officeDocument/2006/math">
                    <m:oMathParaPr>
                      <m:jc m:val="centerGroup"/>
                    </m:oMathParaPr>
                    <m:oMath xmlns:m="http://schemas.openxmlformats.org/officeDocument/2006/math">
                      <m:f>
                        <m:fPr>
                          <m:ctrlPr>
                            <a:rPr lang="en-US" sz="2400" i="1" smtClean="0">
                              <a:solidFill>
                                <a:srgbClr val="FFFFFF"/>
                              </a:solidFill>
                              <a:latin typeface="Cambria Math" panose="02040503050406030204" pitchFamily="18" charset="0"/>
                            </a:rPr>
                          </m:ctrlPr>
                        </m:fPr>
                        <m:num>
                          <m:r>
                            <a:rPr lang="en-US" sz="2400" b="0" i="1" smtClean="0">
                              <a:solidFill>
                                <a:srgbClr val="FFFFFF"/>
                              </a:solidFill>
                              <a:latin typeface="Cambria Math" panose="02040503050406030204" pitchFamily="18" charset="0"/>
                            </a:rPr>
                            <m:t>15</m:t>
                          </m:r>
                        </m:num>
                        <m:den>
                          <m:r>
                            <a:rPr lang="en-US" sz="2400" b="0" i="1" smtClean="0">
                              <a:solidFill>
                                <a:srgbClr val="FFFFFF"/>
                              </a:solidFill>
                              <a:latin typeface="Cambria Math" panose="02040503050406030204" pitchFamily="18" charset="0"/>
                            </a:rPr>
                            <m:t>18</m:t>
                          </m:r>
                        </m:den>
                      </m:f>
                      <m:r>
                        <a:rPr lang="en-US" sz="2400" b="0" i="1" smtClean="0">
                          <a:solidFill>
                            <a:srgbClr val="FFFFFF"/>
                          </a:solidFill>
                          <a:latin typeface="Cambria Math" panose="02040503050406030204" pitchFamily="18" charset="0"/>
                        </a:rPr>
                        <m:t>=</m:t>
                      </m:r>
                      <m:f>
                        <m:fPr>
                          <m:ctrlPr>
                            <a:rPr lang="en-US" sz="2400" b="0" i="1" smtClean="0">
                              <a:solidFill>
                                <a:srgbClr val="FFFFFF"/>
                              </a:solidFill>
                              <a:latin typeface="Cambria Math" panose="02040503050406030204" pitchFamily="18" charset="0"/>
                            </a:rPr>
                          </m:ctrlPr>
                        </m:fPr>
                        <m:num>
                          <m:r>
                            <a:rPr lang="en-US" sz="2400" b="0" i="1" smtClean="0">
                              <a:solidFill>
                                <a:srgbClr val="FFFFFF"/>
                              </a:solidFill>
                              <a:latin typeface="Cambria Math" panose="02040503050406030204" pitchFamily="18" charset="0"/>
                            </a:rPr>
                            <m:t>10</m:t>
                          </m:r>
                        </m:num>
                        <m:den>
                          <m:r>
                            <a:rPr lang="en-US" sz="2400" b="0" i="1" smtClean="0">
                              <a:solidFill>
                                <a:srgbClr val="FFFFFF"/>
                              </a:solidFill>
                              <a:latin typeface="Cambria Math" panose="02040503050406030204" pitchFamily="18" charset="0"/>
                            </a:rPr>
                            <m:t>12</m:t>
                          </m:r>
                        </m:den>
                      </m:f>
                      <m:r>
                        <a:rPr lang="en-US" sz="2400" b="0" i="1" smtClean="0">
                          <a:solidFill>
                            <a:srgbClr val="FFFFFF"/>
                          </a:solidFill>
                          <a:latin typeface="Cambria Math" panose="02040503050406030204" pitchFamily="18" charset="0"/>
                        </a:rPr>
                        <m:t>=</m:t>
                      </m:r>
                      <m:f>
                        <m:fPr>
                          <m:ctrlPr>
                            <a:rPr lang="en-US" sz="2400" b="0" i="1" smtClean="0">
                              <a:solidFill>
                                <a:srgbClr val="FFFFFF"/>
                              </a:solidFill>
                              <a:latin typeface="Cambria Math" panose="02040503050406030204" pitchFamily="18" charset="0"/>
                            </a:rPr>
                          </m:ctrlPr>
                        </m:fPr>
                        <m:num>
                          <m:r>
                            <a:rPr lang="en-US" sz="2400" b="0" i="1" smtClean="0">
                              <a:solidFill>
                                <a:srgbClr val="FFFFFF"/>
                              </a:solidFill>
                              <a:latin typeface="Cambria Math" panose="02040503050406030204" pitchFamily="18" charset="0"/>
                            </a:rPr>
                            <m:t>12</m:t>
                          </m:r>
                        </m:num>
                        <m:den>
                          <m:r>
                            <a:rPr lang="en-US" sz="2400" b="0" i="1" smtClean="0">
                              <a:solidFill>
                                <a:srgbClr val="FFFFFF"/>
                              </a:solidFill>
                              <a:latin typeface="Cambria Math" panose="02040503050406030204" pitchFamily="18" charset="0"/>
                            </a:rPr>
                            <m:t>14.4</m:t>
                          </m:r>
                        </m:den>
                      </m:f>
                    </m:oMath>
                  </m:oMathPara>
                </a14:m>
                <a:endParaRPr lang="en-US" sz="2400" dirty="0">
                  <a:solidFill>
                    <a:srgbClr val="FFFFFF"/>
                  </a:solidFill>
                  <a:latin typeface="Century Gothic" panose="020B0502020202020204" pitchFamily="34" charset="0"/>
                </a:endParaRPr>
              </a:p>
            </p:txBody>
          </p:sp>
        </mc:Choice>
        <mc:Fallback xmlns="">
          <p:sp>
            <p:nvSpPr>
              <p:cNvPr id="21" name="TextBox 20">
                <a:extLst>
                  <a:ext uri="{FF2B5EF4-FFF2-40B4-BE49-F238E27FC236}">
                    <a16:creationId xmlns:a16="http://schemas.microsoft.com/office/drawing/2014/main" id="{8782673E-85D0-4BCE-A710-1EAEF347F751}"/>
                  </a:ext>
                </a:extLst>
              </p:cNvPr>
              <p:cNvSpPr txBox="1">
                <a:spLocks noRot="1" noChangeAspect="1" noMove="1" noResize="1" noEditPoints="1" noAdjustHandles="1" noChangeArrowheads="1" noChangeShapeType="1" noTextEdit="1"/>
              </p:cNvSpPr>
              <p:nvPr/>
            </p:nvSpPr>
            <p:spPr>
              <a:xfrm>
                <a:off x="8029319" y="917725"/>
                <a:ext cx="3424739" cy="4852362"/>
              </a:xfrm>
              <a:prstGeom prst="rect">
                <a:avLst/>
              </a:prstGeom>
              <a:blipFill>
                <a:blip r:embed="rId3"/>
                <a:stretch>
                  <a:fillRect r="-178"/>
                </a:stretch>
              </a:blipFill>
            </p:spPr>
            <p:txBody>
              <a:bodyPr/>
              <a:lstStyle/>
              <a:p>
                <a:r>
                  <a:rPr lang="en-US">
                    <a:noFill/>
                  </a:rPr>
                  <a:t> </a:t>
                </a:r>
              </a:p>
            </p:txBody>
          </p:sp>
        </mc:Fallback>
      </mc:AlternateContent>
    </p:spTree>
    <p:extLst>
      <p:ext uri="{BB962C8B-B14F-4D97-AF65-F5344CB8AC3E}">
        <p14:creationId xmlns:p14="http://schemas.microsoft.com/office/powerpoint/2010/main" val="107010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5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latin typeface="Century Gothic" panose="020B0502020202020204" pitchFamily="34" charset="0"/>
              </a:rPr>
              <a:t>Side-Angle-Side Similarity Statement</a:t>
            </a:r>
          </a:p>
        </p:txBody>
      </p:sp>
      <p:sp>
        <p:nvSpPr>
          <p:cNvPr id="49" name="Rectangle 48">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782673E-85D0-4BCE-A710-1EAEF347F751}"/>
                  </a:ext>
                </a:extLst>
              </p:cNvPr>
              <p:cNvSpPr txBox="1"/>
              <p:nvPr/>
            </p:nvSpPr>
            <p:spPr>
              <a:xfrm>
                <a:off x="8029319" y="917725"/>
                <a:ext cx="3424739" cy="4852362"/>
              </a:xfrm>
              <a:prstGeom prst="rect">
                <a:avLst/>
              </a:prstGeom>
            </p:spPr>
            <p:txBody>
              <a:bodyPr vert="horz" lIns="91440" tIns="45720" rIns="91440" bIns="45720" rtlCol="0" anchor="ctr">
                <a:normAutofit fontScale="92500" lnSpcReduction="10000"/>
              </a:bodyPr>
              <a:lstStyle/>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If the measures of two sides of a triangle are proportional to the measures of two corresponding side of another triangle and the included angles are congruent, the figures are similar.</a:t>
                </a:r>
              </a:p>
              <a:p>
                <a:pPr marL="342900" indent="-228600">
                  <a:lnSpc>
                    <a:spcPct val="90000"/>
                  </a:lnSpc>
                  <a:spcAft>
                    <a:spcPts val="600"/>
                  </a:spcAft>
                  <a:buFont typeface="Arial" panose="020B0604020202020204" pitchFamily="34" charset="0"/>
                  <a:buChar char="•"/>
                </a:pPr>
                <a:endParaRPr lang="en-US" sz="2400" dirty="0">
                  <a:solidFill>
                    <a:srgbClr val="FFFFFF"/>
                  </a:solidFill>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Proportion of Sides:</a:t>
                </a:r>
              </a:p>
              <a:p>
                <a:pPr marL="114300">
                  <a:lnSpc>
                    <a:spcPct val="90000"/>
                  </a:lnSpc>
                  <a:spcAft>
                    <a:spcPts val="600"/>
                  </a:spcAft>
                </a:pPr>
                <a:endParaRPr lang="en-US" sz="2400" dirty="0">
                  <a:solidFill>
                    <a:srgbClr val="FFFFFF"/>
                  </a:solidFill>
                  <a:latin typeface="Century Gothic" panose="020B0502020202020204" pitchFamily="34" charset="0"/>
                </a:endParaRPr>
              </a:p>
              <a:p>
                <a:pPr marL="114300">
                  <a:lnSpc>
                    <a:spcPct val="90000"/>
                  </a:lnSpc>
                  <a:spcAft>
                    <a:spcPts val="600"/>
                  </a:spcAft>
                </a:pPr>
                <a14:m>
                  <m:oMathPara xmlns:m="http://schemas.openxmlformats.org/officeDocument/2006/math">
                    <m:oMathParaPr>
                      <m:jc m:val="centerGroup"/>
                    </m:oMathParaPr>
                    <m:oMath xmlns:m="http://schemas.openxmlformats.org/officeDocument/2006/math">
                      <m:f>
                        <m:fPr>
                          <m:ctrlPr>
                            <a:rPr lang="en-US" sz="2400" i="1" smtClean="0">
                              <a:solidFill>
                                <a:srgbClr val="FFFFFF"/>
                              </a:solidFill>
                              <a:latin typeface="Cambria Math" panose="02040503050406030204" pitchFamily="18" charset="0"/>
                            </a:rPr>
                          </m:ctrlPr>
                        </m:fPr>
                        <m:num>
                          <m:r>
                            <a:rPr lang="en-US" sz="2400" b="0" i="1" smtClean="0">
                              <a:solidFill>
                                <a:srgbClr val="FFFFFF"/>
                              </a:solidFill>
                              <a:latin typeface="Cambria Math" panose="02040503050406030204" pitchFamily="18" charset="0"/>
                            </a:rPr>
                            <m:t>12</m:t>
                          </m:r>
                        </m:num>
                        <m:den>
                          <m:r>
                            <a:rPr lang="en-US" sz="2400" b="0" i="1" smtClean="0">
                              <a:solidFill>
                                <a:srgbClr val="FFFFFF"/>
                              </a:solidFill>
                              <a:latin typeface="Cambria Math" panose="02040503050406030204" pitchFamily="18" charset="0"/>
                            </a:rPr>
                            <m:t>10</m:t>
                          </m:r>
                        </m:den>
                      </m:f>
                      <m:r>
                        <a:rPr lang="en-US" sz="2400" b="0" i="1" smtClean="0">
                          <a:solidFill>
                            <a:srgbClr val="FFFFFF"/>
                          </a:solidFill>
                          <a:latin typeface="Cambria Math" panose="02040503050406030204" pitchFamily="18" charset="0"/>
                        </a:rPr>
                        <m:t>=</m:t>
                      </m:r>
                      <m:f>
                        <m:fPr>
                          <m:ctrlPr>
                            <a:rPr lang="en-US" sz="2400" b="0" i="1" smtClean="0">
                              <a:solidFill>
                                <a:srgbClr val="FFFFFF"/>
                              </a:solidFill>
                              <a:latin typeface="Cambria Math" panose="02040503050406030204" pitchFamily="18" charset="0"/>
                            </a:rPr>
                          </m:ctrlPr>
                        </m:fPr>
                        <m:num>
                          <m:r>
                            <a:rPr lang="en-US" sz="2400" b="0" i="1" smtClean="0">
                              <a:solidFill>
                                <a:srgbClr val="FFFFFF"/>
                              </a:solidFill>
                              <a:latin typeface="Cambria Math" panose="02040503050406030204" pitchFamily="18" charset="0"/>
                            </a:rPr>
                            <m:t>18</m:t>
                          </m:r>
                        </m:num>
                        <m:den>
                          <m:r>
                            <a:rPr lang="en-US" sz="2400" b="0" i="1" smtClean="0">
                              <a:solidFill>
                                <a:srgbClr val="FFFFFF"/>
                              </a:solidFill>
                              <a:latin typeface="Cambria Math" panose="02040503050406030204" pitchFamily="18" charset="0"/>
                            </a:rPr>
                            <m:t>15</m:t>
                          </m:r>
                        </m:den>
                      </m:f>
                    </m:oMath>
                  </m:oMathPara>
                </a14:m>
                <a:endParaRPr lang="en-US" sz="2400" dirty="0">
                  <a:solidFill>
                    <a:srgbClr val="FFFFFF"/>
                  </a:solidFill>
                  <a:latin typeface="Century Gothic" panose="020B0502020202020204" pitchFamily="34" charset="0"/>
                </a:endParaRPr>
              </a:p>
            </p:txBody>
          </p:sp>
        </mc:Choice>
        <mc:Fallback xmlns="">
          <p:sp>
            <p:nvSpPr>
              <p:cNvPr id="21" name="TextBox 20">
                <a:extLst>
                  <a:ext uri="{FF2B5EF4-FFF2-40B4-BE49-F238E27FC236}">
                    <a16:creationId xmlns:a16="http://schemas.microsoft.com/office/drawing/2014/main" id="{8782673E-85D0-4BCE-A710-1EAEF347F751}"/>
                  </a:ext>
                </a:extLst>
              </p:cNvPr>
              <p:cNvSpPr txBox="1">
                <a:spLocks noRot="1" noChangeAspect="1" noMove="1" noResize="1" noEditPoints="1" noAdjustHandles="1" noChangeArrowheads="1" noChangeShapeType="1" noTextEdit="1"/>
              </p:cNvSpPr>
              <p:nvPr/>
            </p:nvSpPr>
            <p:spPr>
              <a:xfrm>
                <a:off x="8029319" y="917725"/>
                <a:ext cx="3424739" cy="4852362"/>
              </a:xfrm>
              <a:prstGeom prst="rect">
                <a:avLst/>
              </a:prstGeom>
              <a:blipFill>
                <a:blip r:embed="rId2"/>
                <a:stretch>
                  <a:fillRect t="-1633"/>
                </a:stretch>
              </a:blipFill>
            </p:spPr>
            <p:txBody>
              <a:bodyPr/>
              <a:lstStyle/>
              <a:p>
                <a:r>
                  <a:rPr lang="en-US">
                    <a:noFill/>
                  </a:rPr>
                  <a:t> </a:t>
                </a:r>
              </a:p>
            </p:txBody>
          </p:sp>
        </mc:Fallback>
      </mc:AlternateContent>
      <p:pic>
        <p:nvPicPr>
          <p:cNvPr id="10" name="Content Placeholder 9">
            <a:extLst>
              <a:ext uri="{FF2B5EF4-FFF2-40B4-BE49-F238E27FC236}">
                <a16:creationId xmlns:a16="http://schemas.microsoft.com/office/drawing/2014/main" id="{64BDACEC-CFF9-43C3-B7DA-5950CCB53BA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60421"/>
            <a:ext cx="7385852" cy="4026568"/>
          </a:xfrm>
          <a:prstGeom prst="rect">
            <a:avLst/>
          </a:prstGeom>
          <a:noFill/>
        </p:spPr>
      </p:pic>
    </p:spTree>
    <p:extLst>
      <p:ext uri="{BB962C8B-B14F-4D97-AF65-F5344CB8AC3E}">
        <p14:creationId xmlns:p14="http://schemas.microsoft.com/office/powerpoint/2010/main" val="191132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5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latin typeface="Century Gothic" panose="020B0502020202020204" pitchFamily="34" charset="0"/>
              </a:rPr>
              <a:t>Angle-Angle</a:t>
            </a:r>
            <a:br>
              <a:rPr lang="en-US" dirty="0">
                <a:solidFill>
                  <a:srgbClr val="FFFFFF"/>
                </a:solidFill>
                <a:latin typeface="Century Gothic" panose="020B0502020202020204" pitchFamily="34" charset="0"/>
              </a:rPr>
            </a:br>
            <a:r>
              <a:rPr lang="en-US" dirty="0">
                <a:solidFill>
                  <a:srgbClr val="FFFFFF"/>
                </a:solidFill>
                <a:latin typeface="Century Gothic" panose="020B0502020202020204" pitchFamily="34" charset="0"/>
              </a:rPr>
              <a:t>Similarity Statement</a:t>
            </a:r>
          </a:p>
        </p:txBody>
      </p:sp>
      <p:sp>
        <p:nvSpPr>
          <p:cNvPr id="49" name="Rectangle 48">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782673E-85D0-4BCE-A710-1EAEF347F751}"/>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If two angles of one triangle are congruent to two angles of another triangle, the triangles are similar.</a:t>
            </a:r>
          </a:p>
          <a:p>
            <a:pPr marL="342900" indent="-228600">
              <a:lnSpc>
                <a:spcPct val="90000"/>
              </a:lnSpc>
              <a:spcAft>
                <a:spcPts val="600"/>
              </a:spcAft>
              <a:buFont typeface="Arial" panose="020B0604020202020204" pitchFamily="34" charset="0"/>
              <a:buChar char="•"/>
            </a:pPr>
            <a:endParaRPr lang="en-US" sz="2400" dirty="0">
              <a:solidFill>
                <a:srgbClr val="FFFFFF"/>
              </a:solidFill>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Explanation:</a:t>
            </a:r>
          </a:p>
          <a:p>
            <a:pPr marL="114300">
              <a:lnSpc>
                <a:spcPct val="90000"/>
              </a:lnSpc>
              <a:spcAft>
                <a:spcPts val="600"/>
              </a:spcAft>
            </a:pPr>
            <a:r>
              <a:rPr lang="en-US" sz="2400" dirty="0">
                <a:solidFill>
                  <a:srgbClr val="FFFFFF"/>
                </a:solidFill>
                <a:latin typeface="Century Gothic" panose="020B0502020202020204" pitchFamily="34" charset="0"/>
              </a:rPr>
              <a:t>The sides of the triangle can extend, making one triangle larger than the other (Proportional).</a:t>
            </a:r>
          </a:p>
          <a:p>
            <a:pPr marL="114300">
              <a:lnSpc>
                <a:spcPct val="90000"/>
              </a:lnSpc>
              <a:spcAft>
                <a:spcPts val="600"/>
              </a:spcAft>
            </a:pPr>
            <a:endParaRPr lang="en-US" sz="2400" dirty="0">
              <a:solidFill>
                <a:srgbClr val="FFFFFF"/>
              </a:solidFill>
              <a:latin typeface="Century Gothic" panose="020B0502020202020204" pitchFamily="34" charset="0"/>
            </a:endParaRPr>
          </a:p>
        </p:txBody>
      </p:sp>
      <p:pic>
        <p:nvPicPr>
          <p:cNvPr id="9" name="Content Placeholder 8">
            <a:extLst>
              <a:ext uri="{FF2B5EF4-FFF2-40B4-BE49-F238E27FC236}">
                <a16:creationId xmlns:a16="http://schemas.microsoft.com/office/drawing/2014/main" id="{7C0DE225-52AF-48FE-BA1F-0315D691F7C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7234989" cy="3834063"/>
          </a:xfrm>
          <a:prstGeom prst="rect">
            <a:avLst/>
          </a:prstGeom>
          <a:noFill/>
        </p:spPr>
      </p:pic>
    </p:spTree>
    <p:extLst>
      <p:ext uri="{BB962C8B-B14F-4D97-AF65-F5344CB8AC3E}">
        <p14:creationId xmlns:p14="http://schemas.microsoft.com/office/powerpoint/2010/main" val="384891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EC7FF834-B204-4967-8D47-8BB36EAF0E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9" name="Rectangle 48">
            <a:extLst>
              <a:ext uri="{FF2B5EF4-FFF2-40B4-BE49-F238E27FC236}">
                <a16:creationId xmlns:a16="http://schemas.microsoft.com/office/drawing/2014/main" id="{F780A22D-61EA-43E3-BD94-3E39CF9021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1873"/>
            <a:ext cx="12192000" cy="2686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2021633" y="3637238"/>
            <a:ext cx="8148734" cy="1069270"/>
          </a:xfrm>
          <a:solidFill>
            <a:srgbClr val="FFFFFF"/>
          </a:solidFill>
          <a:ln w="31750" cap="sq">
            <a:solidFill>
              <a:srgbClr val="5E5E52"/>
            </a:solidFill>
            <a:miter lim="800000"/>
          </a:ln>
        </p:spPr>
        <p:txBody>
          <a:bodyPr vert="horz" lIns="91440" tIns="45720" rIns="91440" bIns="45720" rtlCol="0" anchor="ctr">
            <a:normAutofit/>
          </a:bodyPr>
          <a:lstStyle/>
          <a:p>
            <a:pPr algn="ctr"/>
            <a:r>
              <a:rPr lang="en-US" sz="3600" kern="1200">
                <a:solidFill>
                  <a:srgbClr val="262626"/>
                </a:solidFill>
                <a:latin typeface="+mj-lt"/>
                <a:ea typeface="+mj-ea"/>
                <a:cs typeface="+mj-cs"/>
              </a:rPr>
              <a:t>CHECK FOR UNDERSTANDING</a:t>
            </a:r>
          </a:p>
        </p:txBody>
      </p:sp>
      <p:sp>
        <p:nvSpPr>
          <p:cNvPr id="21" name="TextBox 20">
            <a:extLst>
              <a:ext uri="{FF2B5EF4-FFF2-40B4-BE49-F238E27FC236}">
                <a16:creationId xmlns:a16="http://schemas.microsoft.com/office/drawing/2014/main" id="{8782673E-85D0-4BCE-A710-1EAEF347F751}"/>
              </a:ext>
            </a:extLst>
          </p:cNvPr>
          <p:cNvSpPr txBox="1"/>
          <p:nvPr/>
        </p:nvSpPr>
        <p:spPr>
          <a:xfrm>
            <a:off x="3060700" y="4889365"/>
            <a:ext cx="6070600" cy="1351423"/>
          </a:xfrm>
          <a:prstGeom prst="rect">
            <a:avLst/>
          </a:prstGeom>
        </p:spPr>
        <p:txBody>
          <a:bodyPr vert="horz" lIns="91440" tIns="45720" rIns="91440" bIns="45720" rtlCol="0">
            <a:normAutofit/>
          </a:bodyPr>
          <a:lstStyle/>
          <a:p>
            <a:pPr marL="114300">
              <a:lnSpc>
                <a:spcPct val="90000"/>
              </a:lnSpc>
              <a:spcAft>
                <a:spcPts val="600"/>
              </a:spcAft>
            </a:pPr>
            <a:endParaRPr lang="en-US" dirty="0">
              <a:solidFill>
                <a:schemeClr val="bg1"/>
              </a:solidFill>
            </a:endParaRPr>
          </a:p>
        </p:txBody>
      </p:sp>
      <p:pic>
        <p:nvPicPr>
          <p:cNvPr id="5" name="Content Placeholder 4">
            <a:extLst>
              <a:ext uri="{FF2B5EF4-FFF2-40B4-BE49-F238E27FC236}">
                <a16:creationId xmlns:a16="http://schemas.microsoft.com/office/drawing/2014/main" id="{37A64612-A75B-4FE3-B279-A1A362519EBE}"/>
              </a:ext>
            </a:extLst>
          </p:cNvPr>
          <p:cNvPicPr>
            <a:picLocks noGrp="1" noChangeAspect="1"/>
          </p:cNvPicPr>
          <p:nvPr>
            <p:ph idx="1"/>
          </p:nvPr>
        </p:nvPicPr>
        <p:blipFill>
          <a:blip r:embed="rId2"/>
          <a:stretch>
            <a:fillRect/>
          </a:stretch>
        </p:blipFill>
        <p:spPr>
          <a:xfrm>
            <a:off x="0" y="398890"/>
            <a:ext cx="12192000" cy="2839456"/>
          </a:xfrm>
          <a:prstGeom prst="rect">
            <a:avLst/>
          </a:prstGeom>
        </p:spPr>
      </p:pic>
    </p:spTree>
    <p:extLst>
      <p:ext uri="{BB962C8B-B14F-4D97-AF65-F5344CB8AC3E}">
        <p14:creationId xmlns:p14="http://schemas.microsoft.com/office/powerpoint/2010/main" val="398506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2893B7-0FC6-477E-A8A2-F4BC134DE2C5}"/>
              </a:ext>
            </a:extLst>
          </p:cNvPr>
          <p:cNvPicPr>
            <a:picLocks noChangeAspect="1"/>
          </p:cNvPicPr>
          <p:nvPr/>
        </p:nvPicPr>
        <p:blipFill>
          <a:blip r:embed="rId2"/>
          <a:stretch>
            <a:fillRect/>
          </a:stretch>
        </p:blipFill>
        <p:spPr>
          <a:xfrm>
            <a:off x="477012" y="481709"/>
            <a:ext cx="11237976" cy="5896231"/>
          </a:xfrm>
          <a:prstGeom prst="rect">
            <a:avLst/>
          </a:prstGeom>
        </p:spPr>
      </p:pic>
    </p:spTree>
    <p:extLst>
      <p:ext uri="{BB962C8B-B14F-4D97-AF65-F5344CB8AC3E}">
        <p14:creationId xmlns:p14="http://schemas.microsoft.com/office/powerpoint/2010/main" val="3093732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logo&#10;&#10;Description generated with very high confidence">
            <a:extLst>
              <a:ext uri="{FF2B5EF4-FFF2-40B4-BE49-F238E27FC236}">
                <a16:creationId xmlns:a16="http://schemas.microsoft.com/office/drawing/2014/main" id="{1B66072C-65EE-4FA5-B649-2F7F5320CEF1}"/>
              </a:ext>
            </a:extLst>
          </p:cNvPr>
          <p:cNvPicPr>
            <a:picLocks noChangeAspect="1"/>
          </p:cNvPicPr>
          <p:nvPr/>
        </p:nvPicPr>
        <p:blipFill>
          <a:blip r:embed="rId2"/>
          <a:stretch>
            <a:fillRect/>
          </a:stretch>
        </p:blipFill>
        <p:spPr>
          <a:xfrm>
            <a:off x="610027" y="898358"/>
            <a:ext cx="7848934" cy="4940968"/>
          </a:xfrm>
          <a:prstGeom prst="rect">
            <a:avLst/>
          </a:prstGeom>
        </p:spPr>
      </p:pic>
      <p:cxnSp>
        <p:nvCxnSpPr>
          <p:cNvPr id="16" name="Straight Connector 13">
            <a:extLst>
              <a:ext uri="{FF2B5EF4-FFF2-40B4-BE49-F238E27FC236}">
                <a16:creationId xmlns:a16="http://schemas.microsoft.com/office/drawing/2014/main" id="{E12350F3-DB83-413A-980B-1CEB9249866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FF92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F23644-C0B8-40C2-A3DB-A3644984C18D}"/>
                  </a:ext>
                </a:extLst>
              </p:cNvPr>
              <p:cNvSpPr txBox="1"/>
              <p:nvPr/>
            </p:nvSpPr>
            <p:spPr>
              <a:xfrm>
                <a:off x="8694821" y="1074688"/>
                <a:ext cx="3384884" cy="4588307"/>
              </a:xfrm>
              <a:prstGeom prst="rect">
                <a:avLst/>
              </a:prstGeom>
              <a:noFill/>
            </p:spPr>
            <p:txBody>
              <a:bodyPr wrap="square" rtlCol="0">
                <a:spAutoFit/>
              </a:bodyPr>
              <a:lstStyle/>
              <a:p>
                <a:pPr algn="ct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3.4</m:t>
                        </m:r>
                      </m:num>
                      <m:den>
                        <m:r>
                          <a:rPr lang="en-US" sz="2400" b="0" i="1" smtClean="0">
                            <a:latin typeface="Cambria Math" panose="02040503050406030204" pitchFamily="18" charset="0"/>
                          </a:rPr>
                          <m:t>2.72</m:t>
                        </m:r>
                      </m:den>
                    </m:f>
                    <m:r>
                      <a:rPr lang="en-US" sz="2400" b="0" i="1" smtClean="0">
                        <a:latin typeface="Cambria Math" panose="02040503050406030204" pitchFamily="18" charset="0"/>
                      </a:rPr>
                      <m:t>=</m:t>
                    </m:r>
                  </m:oMath>
                </a14:m>
                <a:r>
                  <a:rPr lang="en-US" sz="2400" dirty="0"/>
                  <a:t> 1.25</a:t>
                </a:r>
              </a:p>
              <a:p>
                <a:endParaRPr lang="en-US" sz="2400" dirty="0"/>
              </a:p>
              <a:p>
                <a:r>
                  <a:rPr lang="en-US" sz="2400" dirty="0"/>
                  <a:t>The two triangles are similar by AA.</a:t>
                </a:r>
              </a:p>
              <a:p>
                <a:endParaRPr lang="en-US" sz="2400" dirty="0"/>
              </a:p>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3.4</m:t>
                          </m:r>
                        </m:num>
                        <m:den>
                          <m:r>
                            <a:rPr lang="en-US" sz="2400" b="0" i="1" smtClean="0">
                              <a:latin typeface="Cambria Math" panose="02040503050406030204" pitchFamily="18" charset="0"/>
                            </a:rPr>
                            <m:t>2.72</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6.9</m:t>
                          </m:r>
                        </m:num>
                        <m:den>
                          <m:r>
                            <a:rPr lang="en-US" sz="2400" b="0" i="1" smtClean="0">
                              <a:latin typeface="Cambria Math" panose="02040503050406030204" pitchFamily="18" charset="0"/>
                            </a:rPr>
                            <m:t>𝑥</m:t>
                          </m:r>
                        </m:den>
                      </m:f>
                    </m:oMath>
                  </m:oMathPara>
                </a14:m>
                <a:endParaRPr lang="en-US" sz="2400" b="0" dirty="0"/>
              </a:p>
              <a:p>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3.4</m:t>
                      </m:r>
                      <m:r>
                        <a:rPr lang="en-US" sz="2400" b="0" i="1" smtClean="0">
                          <a:latin typeface="Cambria Math" panose="02040503050406030204" pitchFamily="18" charset="0"/>
                        </a:rPr>
                        <m:t>𝑥</m:t>
                      </m:r>
                      <m:r>
                        <a:rPr lang="en-US" sz="2400" b="0" i="1" smtClean="0">
                          <a:latin typeface="Cambria Math" panose="02040503050406030204" pitchFamily="18" charset="0"/>
                        </a:rPr>
                        <m:t>=18.768</m:t>
                      </m:r>
                    </m:oMath>
                  </m:oMathPara>
                </a14:m>
                <a:endParaRPr lang="en-US" sz="2400" b="0" dirty="0"/>
              </a:p>
              <a:p>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18.768</m:t>
                          </m:r>
                        </m:num>
                        <m:den>
                          <m:r>
                            <a:rPr lang="en-US" sz="2400" b="0" i="1" smtClean="0">
                              <a:latin typeface="Cambria Math" panose="02040503050406030204" pitchFamily="18" charset="0"/>
                            </a:rPr>
                            <m:t>3.4</m:t>
                          </m:r>
                        </m:den>
                      </m:f>
                      <m:r>
                        <a:rPr lang="en-US" sz="2400" b="0" i="1" smtClean="0">
                          <a:latin typeface="Cambria Math" panose="02040503050406030204" pitchFamily="18" charset="0"/>
                        </a:rPr>
                        <m:t>=5.52</m:t>
                      </m:r>
                    </m:oMath>
                  </m:oMathPara>
                </a14:m>
                <a:endParaRPr lang="en-US" sz="2400" dirty="0"/>
              </a:p>
            </p:txBody>
          </p:sp>
        </mc:Choice>
        <mc:Fallback xmlns="">
          <p:sp>
            <p:nvSpPr>
              <p:cNvPr id="4" name="TextBox 3">
                <a:extLst>
                  <a:ext uri="{FF2B5EF4-FFF2-40B4-BE49-F238E27FC236}">
                    <a16:creationId xmlns:a16="http://schemas.microsoft.com/office/drawing/2014/main" id="{04F23644-C0B8-40C2-A3DB-A3644984C18D}"/>
                  </a:ext>
                </a:extLst>
              </p:cNvPr>
              <p:cNvSpPr txBox="1">
                <a:spLocks noRot="1" noChangeAspect="1" noMove="1" noResize="1" noEditPoints="1" noAdjustHandles="1" noChangeArrowheads="1" noChangeShapeType="1" noTextEdit="1"/>
              </p:cNvSpPr>
              <p:nvPr/>
            </p:nvSpPr>
            <p:spPr>
              <a:xfrm>
                <a:off x="8694821" y="1074688"/>
                <a:ext cx="3384884" cy="4588307"/>
              </a:xfrm>
              <a:prstGeom prst="rect">
                <a:avLst/>
              </a:prstGeom>
              <a:blipFill>
                <a:blip r:embed="rId3"/>
                <a:stretch>
                  <a:fillRect l="-2698"/>
                </a:stretch>
              </a:blipFill>
            </p:spPr>
            <p:txBody>
              <a:bodyPr/>
              <a:lstStyle/>
              <a:p>
                <a:r>
                  <a:rPr lang="en-US">
                    <a:noFill/>
                  </a:rPr>
                  <a:t> </a:t>
                </a:r>
              </a:p>
            </p:txBody>
          </p:sp>
        </mc:Fallback>
      </mc:AlternateContent>
    </p:spTree>
    <p:extLst>
      <p:ext uri="{BB962C8B-B14F-4D97-AF65-F5344CB8AC3E}">
        <p14:creationId xmlns:p14="http://schemas.microsoft.com/office/powerpoint/2010/main" val="24051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3">
            <a:extLst>
              <a:ext uri="{FF2B5EF4-FFF2-40B4-BE49-F238E27FC236}">
                <a16:creationId xmlns:a16="http://schemas.microsoft.com/office/drawing/2014/main" id="{E12350F3-DB83-413A-980B-1CEB9249866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FF92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F23644-C0B8-40C2-A3DB-A3644984C18D}"/>
                  </a:ext>
                </a:extLst>
              </p:cNvPr>
              <p:cNvSpPr txBox="1"/>
              <p:nvPr/>
            </p:nvSpPr>
            <p:spPr>
              <a:xfrm>
                <a:off x="8807116" y="1413067"/>
                <a:ext cx="3384884" cy="513877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12</m:t>
                          </m:r>
                        </m:den>
                      </m:f>
                      <m:r>
                        <a:rPr lang="en-US" sz="2400" b="0" i="1" smtClean="0">
                          <a:latin typeface="Cambria Math" panose="02040503050406030204" pitchFamily="18" charset="0"/>
                        </a:rPr>
                        <m:t>=</m:t>
                      </m:r>
                      <m:r>
                        <a:rPr lang="en-US" sz="2400" b="0" i="0" smtClean="0">
                          <a:latin typeface="Cambria Math" panose="02040503050406030204" pitchFamily="18" charset="0"/>
                        </a:rPr>
                        <m:t>4.167</m:t>
                      </m:r>
                    </m:oMath>
                  </m:oMathPara>
                </a14:m>
                <a:endParaRPr lang="en-US" sz="2400" dirty="0"/>
              </a:p>
              <a:p>
                <a:endParaRPr lang="en-US" sz="2400" dirty="0"/>
              </a:p>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12</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𝑥</m:t>
                          </m:r>
                          <m:r>
                            <a:rPr lang="en-US" sz="2400" b="0" i="1" smtClean="0">
                              <a:latin typeface="Cambria Math" panose="02040503050406030204" pitchFamily="18" charset="0"/>
                            </a:rPr>
                            <m:t>+5</m:t>
                          </m:r>
                        </m:num>
                        <m:den>
                          <m:r>
                            <a:rPr lang="en-US" sz="2400" b="0" i="1" smtClean="0">
                              <a:latin typeface="Cambria Math" panose="02040503050406030204" pitchFamily="18" charset="0"/>
                            </a:rPr>
                            <m:t>5</m:t>
                          </m:r>
                        </m:den>
                      </m:f>
                    </m:oMath>
                  </m:oMathPara>
                </a14:m>
                <a:endParaRPr lang="en-US" sz="2400" b="0" dirty="0"/>
              </a:p>
              <a:p>
                <a:endParaRPr lang="en-US" sz="2400" b="0" dirty="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2</m:t>
                      </m:r>
                      <m:r>
                        <a:rPr lang="en-US" sz="2400" b="0" i="1" smtClean="0">
                          <a:latin typeface="Cambria Math" panose="02040503050406030204" pitchFamily="18" charset="0"/>
                        </a:rPr>
                        <m:t>50=12</m:t>
                      </m:r>
                      <m:r>
                        <a:rPr lang="en-US" sz="2400" b="0" i="1" smtClean="0">
                          <a:latin typeface="Cambria Math" panose="02040503050406030204" pitchFamily="18" charset="0"/>
                        </a:rPr>
                        <m:t>𝑥</m:t>
                      </m:r>
                      <m:r>
                        <a:rPr lang="en-US" sz="2400" b="0" i="1" smtClean="0">
                          <a:latin typeface="Cambria Math" panose="02040503050406030204" pitchFamily="18" charset="0"/>
                        </a:rPr>
                        <m:t>+60</m:t>
                      </m:r>
                    </m:oMath>
                  </m:oMathPara>
                </a14:m>
                <a:endParaRPr lang="en-US" sz="2400" b="0" dirty="0"/>
              </a:p>
              <a:p>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12</m:t>
                      </m:r>
                      <m:r>
                        <a:rPr lang="en-US" sz="2400" b="0" i="1" smtClean="0">
                          <a:latin typeface="Cambria Math" panose="02040503050406030204" pitchFamily="18" charset="0"/>
                        </a:rPr>
                        <m:t>𝑥</m:t>
                      </m:r>
                      <m:r>
                        <a:rPr lang="en-US" sz="2400" b="0" i="1" smtClean="0">
                          <a:latin typeface="Cambria Math" panose="02040503050406030204" pitchFamily="18" charset="0"/>
                        </a:rPr>
                        <m:t>=190</m:t>
                      </m:r>
                    </m:oMath>
                  </m:oMathPara>
                </a14:m>
                <a:endParaRPr lang="en-US" sz="2400" b="0" dirty="0"/>
              </a:p>
              <a:p>
                <a:endParaRPr lang="en-US" sz="2400" dirty="0"/>
              </a:p>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190</m:t>
                          </m:r>
                        </m:num>
                        <m:den>
                          <m:r>
                            <a:rPr lang="en-US" sz="2400" b="0" i="1" smtClean="0">
                              <a:latin typeface="Cambria Math" panose="02040503050406030204" pitchFamily="18" charset="0"/>
                            </a:rPr>
                            <m:t>12</m:t>
                          </m:r>
                        </m:den>
                      </m:f>
                      <m:r>
                        <a:rPr lang="en-US" sz="2400" b="0" i="1" smtClean="0">
                          <a:latin typeface="Cambria Math" panose="02040503050406030204" pitchFamily="18" charset="0"/>
                        </a:rPr>
                        <m:t>=15.833</m:t>
                      </m:r>
                    </m:oMath>
                  </m:oMathPara>
                </a14:m>
                <a:endParaRPr lang="en-US" sz="2400" b="0" dirty="0"/>
              </a:p>
              <a:p>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15.833+5=20.833</m:t>
                      </m:r>
                    </m:oMath>
                  </m:oMathPara>
                </a14:m>
                <a:endParaRPr lang="en-US" sz="2400" dirty="0"/>
              </a:p>
            </p:txBody>
          </p:sp>
        </mc:Choice>
        <mc:Fallback xmlns="">
          <p:sp>
            <p:nvSpPr>
              <p:cNvPr id="4" name="TextBox 3">
                <a:extLst>
                  <a:ext uri="{FF2B5EF4-FFF2-40B4-BE49-F238E27FC236}">
                    <a16:creationId xmlns:a16="http://schemas.microsoft.com/office/drawing/2014/main" id="{04F23644-C0B8-40C2-A3DB-A3644984C18D}"/>
                  </a:ext>
                </a:extLst>
              </p:cNvPr>
              <p:cNvSpPr txBox="1">
                <a:spLocks noRot="1" noChangeAspect="1" noMove="1" noResize="1" noEditPoints="1" noAdjustHandles="1" noChangeArrowheads="1" noChangeShapeType="1" noTextEdit="1"/>
              </p:cNvSpPr>
              <p:nvPr/>
            </p:nvSpPr>
            <p:spPr>
              <a:xfrm>
                <a:off x="8807116" y="1413067"/>
                <a:ext cx="3384884" cy="5138779"/>
              </a:xfrm>
              <a:prstGeom prst="rect">
                <a:avLst/>
              </a:prstGeom>
              <a:blipFill>
                <a:blip r:embed="rId2"/>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C6F6364-4B5B-4009-93C6-F18BE95433A9}"/>
              </a:ext>
            </a:extLst>
          </p:cNvPr>
          <p:cNvPicPr>
            <a:picLocks noChangeAspect="1"/>
          </p:cNvPicPr>
          <p:nvPr/>
        </p:nvPicPr>
        <p:blipFill>
          <a:blip r:embed="rId3"/>
          <a:stretch>
            <a:fillRect/>
          </a:stretch>
        </p:blipFill>
        <p:spPr>
          <a:xfrm>
            <a:off x="179750" y="1274690"/>
            <a:ext cx="8378251" cy="4302473"/>
          </a:xfrm>
          <a:prstGeom prst="rect">
            <a:avLst/>
          </a:prstGeom>
        </p:spPr>
      </p:pic>
    </p:spTree>
    <p:extLst>
      <p:ext uri="{BB962C8B-B14F-4D97-AF65-F5344CB8AC3E}">
        <p14:creationId xmlns:p14="http://schemas.microsoft.com/office/powerpoint/2010/main" val="3884100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generated with high confidence">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180F8F-11CA-4A23-B6C9-4F16D0C6E9AC}"/>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Review for Quiz 2.1-2.2</a:t>
            </a:r>
          </a:p>
        </p:txBody>
      </p:sp>
      <p:graphicFrame>
        <p:nvGraphicFramePr>
          <p:cNvPr id="14" name="Content Placeholder 2">
            <a:extLst>
              <a:ext uri="{FF2B5EF4-FFF2-40B4-BE49-F238E27FC236}">
                <a16:creationId xmlns:a16="http://schemas.microsoft.com/office/drawing/2014/main" id="{C4C4AE44-ACE8-4DC3-914B-4D2D5B87D717}"/>
              </a:ext>
            </a:extLst>
          </p:cNvPr>
          <p:cNvGraphicFramePr>
            <a:graphicFrameLocks noGrp="1"/>
          </p:cNvGraphicFramePr>
          <p:nvPr>
            <p:ph idx="1"/>
            <p:extLst>
              <p:ext uri="{D42A27DB-BD31-4B8C-83A1-F6EECF244321}">
                <p14:modId xmlns:p14="http://schemas.microsoft.com/office/powerpoint/2010/main" val="296887471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698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5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latin typeface="Century Gothic" panose="020B0502020202020204" pitchFamily="34" charset="0"/>
              </a:rPr>
              <a:t>Congruent Triangles</a:t>
            </a:r>
          </a:p>
        </p:txBody>
      </p:sp>
      <p:sp>
        <p:nvSpPr>
          <p:cNvPr id="49" name="Rectangle 48">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782673E-85D0-4BCE-A710-1EAEF347F751}"/>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Are these triangles congruent?</a:t>
            </a:r>
          </a:p>
          <a:p>
            <a:pPr marL="342900" indent="-228600">
              <a:lnSpc>
                <a:spcPct val="90000"/>
              </a:lnSpc>
              <a:spcAft>
                <a:spcPts val="600"/>
              </a:spcAft>
              <a:buFont typeface="Arial" panose="020B0604020202020204" pitchFamily="34" charset="0"/>
              <a:buChar char="•"/>
            </a:pPr>
            <a:endParaRPr lang="en-US" sz="2400" dirty="0">
              <a:solidFill>
                <a:srgbClr val="FFFFFF"/>
              </a:solidFill>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If so, how?</a:t>
            </a:r>
          </a:p>
          <a:p>
            <a:pPr marL="342900" indent="-228600">
              <a:lnSpc>
                <a:spcPct val="90000"/>
              </a:lnSpc>
              <a:spcAft>
                <a:spcPts val="600"/>
              </a:spcAft>
              <a:buFont typeface="Arial" panose="020B0604020202020204" pitchFamily="34" charset="0"/>
              <a:buChar char="•"/>
            </a:pPr>
            <a:endParaRPr lang="en-US" sz="2400" dirty="0">
              <a:solidFill>
                <a:srgbClr val="FFFFFF"/>
              </a:solidFill>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Which two ways can you NOT prove triangles to be congruent?</a:t>
            </a:r>
          </a:p>
        </p:txBody>
      </p:sp>
      <p:graphicFrame>
        <p:nvGraphicFramePr>
          <p:cNvPr id="7" name="Object 6">
            <a:extLst>
              <a:ext uri="{FF2B5EF4-FFF2-40B4-BE49-F238E27FC236}">
                <a16:creationId xmlns:a16="http://schemas.microsoft.com/office/drawing/2014/main" id="{A02B558A-DA34-4994-9C9F-9753B2623FAF}"/>
              </a:ext>
            </a:extLst>
          </p:cNvPr>
          <p:cNvGraphicFramePr>
            <a:graphicFrameLocks noChangeAspect="1"/>
          </p:cNvGraphicFramePr>
          <p:nvPr>
            <p:extLst>
              <p:ext uri="{D42A27DB-BD31-4B8C-83A1-F6EECF244321}">
                <p14:modId xmlns:p14="http://schemas.microsoft.com/office/powerpoint/2010/main" val="989828380"/>
              </p:ext>
            </p:extLst>
          </p:nvPr>
        </p:nvGraphicFramePr>
        <p:xfrm>
          <a:off x="4474356" y="2784372"/>
          <a:ext cx="2644089" cy="1587500"/>
        </p:xfrm>
        <a:graphic>
          <a:graphicData uri="http://schemas.openxmlformats.org/presentationml/2006/ole">
            <mc:AlternateContent xmlns:mc="http://schemas.openxmlformats.org/markup-compatibility/2006">
              <mc:Choice xmlns:v="urn:schemas-microsoft-com:vml" Requires="v">
                <p:oleObj spid="_x0000_s1107" name="Bitmap Image" r:id="rId3" imgW="2400423" imgH="1441524" progId="Paint.Picture">
                  <p:embed/>
                </p:oleObj>
              </mc:Choice>
              <mc:Fallback>
                <p:oleObj name="Bitmap Image" r:id="rId3" imgW="2400423" imgH="1441524"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356" y="2784372"/>
                        <a:ext cx="2644089" cy="1587500"/>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EB82C255-397C-46FD-AEF4-9614C7BF1F4C}"/>
              </a:ext>
            </a:extLst>
          </p:cNvPr>
          <p:cNvGraphicFramePr>
            <a:graphicFrameLocks noChangeAspect="1"/>
          </p:cNvGraphicFramePr>
          <p:nvPr>
            <p:extLst>
              <p:ext uri="{D42A27DB-BD31-4B8C-83A1-F6EECF244321}">
                <p14:modId xmlns:p14="http://schemas.microsoft.com/office/powerpoint/2010/main" val="1196171329"/>
              </p:ext>
            </p:extLst>
          </p:nvPr>
        </p:nvGraphicFramePr>
        <p:xfrm>
          <a:off x="435159" y="465719"/>
          <a:ext cx="3622988" cy="944410"/>
        </p:xfrm>
        <a:graphic>
          <a:graphicData uri="http://schemas.openxmlformats.org/presentationml/2006/ole">
            <mc:AlternateContent xmlns:mc="http://schemas.openxmlformats.org/markup-compatibility/2006">
              <mc:Choice xmlns:v="urn:schemas-microsoft-com:vml" Requires="v">
                <p:oleObj spid="_x0000_s1108" name="Bitmap Image" r:id="rId5" imgW="3867349" imgH="1009880" progId="Paint.Picture">
                  <p:embed/>
                </p:oleObj>
              </mc:Choice>
              <mc:Fallback>
                <p:oleObj name="Bitmap Image" r:id="rId5" imgW="3867349" imgH="1009880"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159" y="465719"/>
                        <a:ext cx="3622988" cy="944410"/>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10043FDB-3149-4D89-8FD1-C6FAC47CDD27}"/>
              </a:ext>
            </a:extLst>
          </p:cNvPr>
          <p:cNvGraphicFramePr>
            <a:graphicFrameLocks noChangeAspect="1"/>
          </p:cNvGraphicFramePr>
          <p:nvPr>
            <p:extLst>
              <p:ext uri="{D42A27DB-BD31-4B8C-83A1-F6EECF244321}">
                <p14:modId xmlns:p14="http://schemas.microsoft.com/office/powerpoint/2010/main" val="3901940268"/>
              </p:ext>
            </p:extLst>
          </p:nvPr>
        </p:nvGraphicFramePr>
        <p:xfrm>
          <a:off x="170419" y="2330552"/>
          <a:ext cx="4005680" cy="1278922"/>
        </p:xfrm>
        <a:graphic>
          <a:graphicData uri="http://schemas.openxmlformats.org/presentationml/2006/ole">
            <mc:AlternateContent xmlns:mc="http://schemas.openxmlformats.org/markup-compatibility/2006">
              <mc:Choice xmlns:v="urn:schemas-microsoft-com:vml" Requires="v">
                <p:oleObj spid="_x0000_s1109" name="Bitmap Image" r:id="rId7" imgW="4197566" imgH="1339919" progId="Paint.Picture">
                  <p:embed/>
                </p:oleObj>
              </mc:Choice>
              <mc:Fallback>
                <p:oleObj name="Bitmap Image" r:id="rId7" imgW="4197566" imgH="1339919" progId="Paint.Picture">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419" y="2330552"/>
                        <a:ext cx="4005680" cy="1278922"/>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B73C3152-58B8-4D7D-ADAB-225F4212024C}"/>
              </a:ext>
            </a:extLst>
          </p:cNvPr>
          <p:cNvGraphicFramePr>
            <a:graphicFrameLocks noChangeAspect="1"/>
          </p:cNvGraphicFramePr>
          <p:nvPr>
            <p:extLst>
              <p:ext uri="{D42A27DB-BD31-4B8C-83A1-F6EECF244321}">
                <p14:modId xmlns:p14="http://schemas.microsoft.com/office/powerpoint/2010/main" val="1384346577"/>
              </p:ext>
            </p:extLst>
          </p:nvPr>
        </p:nvGraphicFramePr>
        <p:xfrm>
          <a:off x="3976639" y="382694"/>
          <a:ext cx="3201954" cy="1964266"/>
        </p:xfrm>
        <a:graphic>
          <a:graphicData uri="http://schemas.openxmlformats.org/presentationml/2006/ole">
            <mc:AlternateContent xmlns:mc="http://schemas.openxmlformats.org/markup-compatibility/2006">
              <mc:Choice xmlns:v="urn:schemas-microsoft-com:vml" Requires="v">
                <p:oleObj spid="_x0000_s1110" name="Bitmap Image" r:id="rId9" imgW="2413124" imgH="1479626" progId="Paint.Picture">
                  <p:embed/>
                </p:oleObj>
              </mc:Choice>
              <mc:Fallback>
                <p:oleObj name="Bitmap Image" r:id="rId9" imgW="2413124" imgH="1479626" progId="Paint.Picture">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6639" y="382694"/>
                        <a:ext cx="3201954" cy="1964266"/>
                      </a:xfrm>
                      <a:prstGeom prst="rect">
                        <a:avLst/>
                      </a:prstGeom>
                      <a:noFill/>
                    </p:spPr>
                  </p:pic>
                </p:oleObj>
              </mc:Fallback>
            </mc:AlternateContent>
          </a:graphicData>
        </a:graphic>
      </p:graphicFrame>
    </p:spTree>
    <p:extLst>
      <p:ext uri="{BB962C8B-B14F-4D97-AF65-F5344CB8AC3E}">
        <p14:creationId xmlns:p14="http://schemas.microsoft.com/office/powerpoint/2010/main" val="110158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6EF38B9-FE6A-4D7B-80AA-C5A4D408DA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960" y="321733"/>
            <a:ext cx="11548872" cy="6214534"/>
          </a:xfrm>
          <a:prstGeom prst="rect">
            <a:avLst/>
          </a:prstGeom>
          <a:solidFill>
            <a:schemeClr val="tx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997427" y="657325"/>
            <a:ext cx="10261938" cy="1258574"/>
          </a:xfrm>
        </p:spPr>
        <p:txBody>
          <a:bodyPr vert="horz" lIns="91440" tIns="45720" rIns="91440" bIns="45720" rtlCol="0" anchor="ctr">
            <a:normAutofit/>
          </a:bodyPr>
          <a:lstStyle/>
          <a:p>
            <a:r>
              <a:rPr lang="en-US" dirty="0"/>
              <a:t>Regions created by an angle</a:t>
            </a:r>
          </a:p>
        </p:txBody>
      </p:sp>
      <p:sp>
        <p:nvSpPr>
          <p:cNvPr id="21" name="TextBox 20">
            <a:extLst>
              <a:ext uri="{FF2B5EF4-FFF2-40B4-BE49-F238E27FC236}">
                <a16:creationId xmlns:a16="http://schemas.microsoft.com/office/drawing/2014/main" id="{8782673E-85D0-4BCE-A710-1EAEF347F751}"/>
              </a:ext>
            </a:extLst>
          </p:cNvPr>
          <p:cNvSpPr txBox="1"/>
          <p:nvPr/>
        </p:nvSpPr>
        <p:spPr>
          <a:xfrm>
            <a:off x="6323594" y="1910080"/>
            <a:ext cx="4850276" cy="4064000"/>
          </a:xfrm>
          <a:prstGeom prst="rect">
            <a:avLst/>
          </a:prstGeom>
        </p:spPr>
        <p:txBody>
          <a:bodyPr vert="horz" lIns="91440" tIns="45720" rIns="91440" bIns="45720" rtlCol="0">
            <a:normAutofit lnSpcReduction="10000"/>
          </a:bodyPr>
          <a:lstStyle/>
          <a:p>
            <a:pPr marL="342900" indent="-228600">
              <a:lnSpc>
                <a:spcPct val="90000"/>
              </a:lnSpc>
              <a:spcAft>
                <a:spcPts val="600"/>
              </a:spcAft>
              <a:buFont typeface="Arial" panose="020B0604020202020204" pitchFamily="34" charset="0"/>
              <a:buChar char="•"/>
            </a:pPr>
            <a:r>
              <a:rPr lang="en-US" sz="2800" b="1" dirty="0">
                <a:latin typeface="Century Gothic" panose="020B0502020202020204" pitchFamily="34" charset="0"/>
              </a:rPr>
              <a:t>EXTERIOR</a:t>
            </a:r>
            <a:r>
              <a:rPr lang="en-US" sz="2800" dirty="0">
                <a:latin typeface="Century Gothic" panose="020B0502020202020204" pitchFamily="34" charset="0"/>
              </a:rPr>
              <a:t> of the angle</a:t>
            </a:r>
          </a:p>
          <a:p>
            <a:pPr marL="342900" indent="-228600">
              <a:lnSpc>
                <a:spcPct val="90000"/>
              </a:lnSpc>
              <a:spcAft>
                <a:spcPts val="600"/>
              </a:spcAft>
              <a:buFont typeface="Arial" panose="020B0604020202020204" pitchFamily="34" charset="0"/>
              <a:buChar char="•"/>
            </a:pPr>
            <a:endParaRPr lang="en-US" sz="2800" dirty="0">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endParaRPr lang="en-US" sz="2800" dirty="0">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endParaRPr lang="en-US" sz="2800" dirty="0">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800" b="1" dirty="0">
                <a:latin typeface="Century Gothic" panose="020B0502020202020204" pitchFamily="34" charset="0"/>
              </a:rPr>
              <a:t>INTERIOR</a:t>
            </a:r>
            <a:r>
              <a:rPr lang="en-US" sz="2800" dirty="0">
                <a:latin typeface="Century Gothic" panose="020B0502020202020204" pitchFamily="34" charset="0"/>
              </a:rPr>
              <a:t> of the angle</a:t>
            </a:r>
          </a:p>
          <a:p>
            <a:pPr marL="342900" indent="-228600">
              <a:lnSpc>
                <a:spcPct val="90000"/>
              </a:lnSpc>
              <a:spcAft>
                <a:spcPts val="600"/>
              </a:spcAft>
              <a:buFont typeface="Arial" panose="020B0604020202020204" pitchFamily="34" charset="0"/>
              <a:buChar char="•"/>
            </a:pPr>
            <a:endParaRPr lang="en-US" sz="2800" dirty="0">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endParaRPr lang="en-US" sz="2800" dirty="0">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endParaRPr lang="en-US" sz="2800" dirty="0">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800" b="1" dirty="0">
                <a:latin typeface="Century Gothic" panose="020B0502020202020204" pitchFamily="34" charset="0"/>
              </a:rPr>
              <a:t>ON </a:t>
            </a:r>
            <a:r>
              <a:rPr lang="en-US" sz="2800" dirty="0">
                <a:latin typeface="Century Gothic" panose="020B0502020202020204" pitchFamily="34" charset="0"/>
              </a:rPr>
              <a:t>the angle</a:t>
            </a:r>
          </a:p>
        </p:txBody>
      </p:sp>
      <p:grpSp>
        <p:nvGrpSpPr>
          <p:cNvPr id="8" name="Group 7">
            <a:extLst>
              <a:ext uri="{FF2B5EF4-FFF2-40B4-BE49-F238E27FC236}">
                <a16:creationId xmlns:a16="http://schemas.microsoft.com/office/drawing/2014/main" id="{2A132E29-5DD2-44D1-828B-11EFA903CAEC}"/>
              </a:ext>
            </a:extLst>
          </p:cNvPr>
          <p:cNvGrpSpPr>
            <a:grpSpLocks/>
          </p:cNvGrpSpPr>
          <p:nvPr/>
        </p:nvGrpSpPr>
        <p:grpSpPr bwMode="auto">
          <a:xfrm>
            <a:off x="1381761" y="2032000"/>
            <a:ext cx="2550160" cy="1036320"/>
            <a:chOff x="1110" y="11805"/>
            <a:chExt cx="3369" cy="1350"/>
          </a:xfrm>
        </p:grpSpPr>
        <p:sp>
          <p:nvSpPr>
            <p:cNvPr id="9" name="Freeform 17">
              <a:extLst>
                <a:ext uri="{FF2B5EF4-FFF2-40B4-BE49-F238E27FC236}">
                  <a16:creationId xmlns:a16="http://schemas.microsoft.com/office/drawing/2014/main" id="{A4393A46-B0B7-4146-B732-CCF3FDA2BF28}"/>
                </a:ext>
              </a:extLst>
            </p:cNvPr>
            <p:cNvSpPr>
              <a:spLocks/>
            </p:cNvSpPr>
            <p:nvPr/>
          </p:nvSpPr>
          <p:spPr bwMode="auto">
            <a:xfrm>
              <a:off x="1110" y="11805"/>
              <a:ext cx="3140" cy="1350"/>
            </a:xfrm>
            <a:custGeom>
              <a:avLst/>
              <a:gdLst>
                <a:gd name="T0" fmla="*/ 3140 w 3140"/>
                <a:gd name="T1" fmla="*/ 315 h 1350"/>
                <a:gd name="T2" fmla="*/ 966 w 3140"/>
                <a:gd name="T3" fmla="*/ 1050 h 1350"/>
                <a:gd name="T4" fmla="*/ 1041 w 3140"/>
                <a:gd name="T5" fmla="*/ 0 h 1350"/>
                <a:gd name="T6" fmla="*/ 840 w 3140"/>
                <a:gd name="T7" fmla="*/ 0 h 1350"/>
                <a:gd name="T8" fmla="*/ 0 w 3140"/>
                <a:gd name="T9" fmla="*/ 1350 h 1350"/>
                <a:gd name="T10" fmla="*/ 2513 w 3140"/>
                <a:gd name="T11" fmla="*/ 1350 h 1350"/>
                <a:gd name="T12" fmla="*/ 3140 w 3140"/>
                <a:gd name="T13" fmla="*/ 315 h 1350"/>
              </a:gdLst>
              <a:ahLst/>
              <a:cxnLst>
                <a:cxn ang="0">
                  <a:pos x="T0" y="T1"/>
                </a:cxn>
                <a:cxn ang="0">
                  <a:pos x="T2" y="T3"/>
                </a:cxn>
                <a:cxn ang="0">
                  <a:pos x="T4" y="T5"/>
                </a:cxn>
                <a:cxn ang="0">
                  <a:pos x="T6" y="T7"/>
                </a:cxn>
                <a:cxn ang="0">
                  <a:pos x="T8" y="T9"/>
                </a:cxn>
                <a:cxn ang="0">
                  <a:pos x="T10" y="T11"/>
                </a:cxn>
                <a:cxn ang="0">
                  <a:pos x="T12" y="T13"/>
                </a:cxn>
              </a:cxnLst>
              <a:rect l="0" t="0" r="r" b="b"/>
              <a:pathLst>
                <a:path w="3140" h="1350">
                  <a:moveTo>
                    <a:pt x="3140" y="315"/>
                  </a:moveTo>
                  <a:lnTo>
                    <a:pt x="966" y="1050"/>
                  </a:lnTo>
                  <a:lnTo>
                    <a:pt x="1041" y="0"/>
                  </a:lnTo>
                  <a:lnTo>
                    <a:pt x="840" y="0"/>
                  </a:lnTo>
                  <a:lnTo>
                    <a:pt x="0" y="1350"/>
                  </a:lnTo>
                  <a:lnTo>
                    <a:pt x="2513" y="1350"/>
                  </a:lnTo>
                  <a:lnTo>
                    <a:pt x="3140" y="315"/>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nvGrpSpPr>
            <p:cNvPr id="10" name="Group 9">
              <a:extLst>
                <a:ext uri="{FF2B5EF4-FFF2-40B4-BE49-F238E27FC236}">
                  <a16:creationId xmlns:a16="http://schemas.microsoft.com/office/drawing/2014/main" id="{6A708760-4940-40E4-8489-87F6A747FDB8}"/>
                </a:ext>
              </a:extLst>
            </p:cNvPr>
            <p:cNvGrpSpPr>
              <a:grpSpLocks/>
            </p:cNvGrpSpPr>
            <p:nvPr/>
          </p:nvGrpSpPr>
          <p:grpSpPr bwMode="auto">
            <a:xfrm>
              <a:off x="1110" y="11805"/>
              <a:ext cx="3369" cy="1350"/>
              <a:chOff x="1110" y="11805"/>
              <a:chExt cx="3369" cy="1350"/>
            </a:xfrm>
          </p:grpSpPr>
          <p:sp>
            <p:nvSpPr>
              <p:cNvPr id="11" name="AutoShape 19">
                <a:extLst>
                  <a:ext uri="{FF2B5EF4-FFF2-40B4-BE49-F238E27FC236}">
                    <a16:creationId xmlns:a16="http://schemas.microsoft.com/office/drawing/2014/main" id="{1ACB1D73-66AB-4872-B7AD-2CE0FEB3F27A}"/>
                  </a:ext>
                </a:extLst>
              </p:cNvPr>
              <p:cNvSpPr>
                <a:spLocks noChangeArrowheads="1"/>
              </p:cNvSpPr>
              <p:nvPr/>
            </p:nvSpPr>
            <p:spPr bwMode="auto">
              <a:xfrm>
                <a:off x="1110" y="11805"/>
                <a:ext cx="3369" cy="1350"/>
              </a:xfrm>
              <a:prstGeom prst="parallelogram">
                <a:avLst>
                  <a:gd name="adj" fmla="val 62389"/>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12" name="AutoShape 20">
                <a:extLst>
                  <a:ext uri="{FF2B5EF4-FFF2-40B4-BE49-F238E27FC236}">
                    <a16:creationId xmlns:a16="http://schemas.microsoft.com/office/drawing/2014/main" id="{0F2F09DA-128B-4028-BD32-73969B9F22AA}"/>
                  </a:ext>
                </a:extLst>
              </p:cNvPr>
              <p:cNvCxnSpPr>
                <a:cxnSpLocks noChangeShapeType="1"/>
              </p:cNvCxnSpPr>
              <p:nvPr/>
            </p:nvCxnSpPr>
            <p:spPr bwMode="auto">
              <a:xfrm flipV="1">
                <a:off x="2076" y="12255"/>
                <a:ext cx="1884" cy="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21">
                <a:extLst>
                  <a:ext uri="{FF2B5EF4-FFF2-40B4-BE49-F238E27FC236}">
                    <a16:creationId xmlns:a16="http://schemas.microsoft.com/office/drawing/2014/main" id="{E841E505-262C-4E96-8865-656627D370A0}"/>
                  </a:ext>
                </a:extLst>
              </p:cNvPr>
              <p:cNvCxnSpPr>
                <a:cxnSpLocks noChangeShapeType="1"/>
              </p:cNvCxnSpPr>
              <p:nvPr/>
            </p:nvCxnSpPr>
            <p:spPr bwMode="auto">
              <a:xfrm flipV="1">
                <a:off x="2076" y="11985"/>
                <a:ext cx="75" cy="87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grpSp>
        <p:nvGrpSpPr>
          <p:cNvPr id="14" name="Group 13">
            <a:extLst>
              <a:ext uri="{FF2B5EF4-FFF2-40B4-BE49-F238E27FC236}">
                <a16:creationId xmlns:a16="http://schemas.microsoft.com/office/drawing/2014/main" id="{FC42BD47-9A16-4B76-B086-9510F09AC577}"/>
              </a:ext>
            </a:extLst>
          </p:cNvPr>
          <p:cNvGrpSpPr>
            <a:grpSpLocks/>
          </p:cNvGrpSpPr>
          <p:nvPr/>
        </p:nvGrpSpPr>
        <p:grpSpPr bwMode="auto">
          <a:xfrm>
            <a:off x="3526024" y="3432811"/>
            <a:ext cx="2569976" cy="1030604"/>
            <a:chOff x="4575" y="11805"/>
            <a:chExt cx="3369" cy="1350"/>
          </a:xfrm>
        </p:grpSpPr>
        <p:sp>
          <p:nvSpPr>
            <p:cNvPr id="15" name="Freeform 23">
              <a:extLst>
                <a:ext uri="{FF2B5EF4-FFF2-40B4-BE49-F238E27FC236}">
                  <a16:creationId xmlns:a16="http://schemas.microsoft.com/office/drawing/2014/main" id="{F000968C-9F16-41CB-9827-4BF7382B8B91}"/>
                </a:ext>
              </a:extLst>
            </p:cNvPr>
            <p:cNvSpPr>
              <a:spLocks/>
            </p:cNvSpPr>
            <p:nvPr/>
          </p:nvSpPr>
          <p:spPr bwMode="auto">
            <a:xfrm>
              <a:off x="5564" y="11805"/>
              <a:ext cx="2369" cy="1050"/>
            </a:xfrm>
            <a:custGeom>
              <a:avLst/>
              <a:gdLst>
                <a:gd name="T0" fmla="*/ 52 w 2369"/>
                <a:gd name="T1" fmla="*/ 0 h 1050"/>
                <a:gd name="T2" fmla="*/ 0 w 2369"/>
                <a:gd name="T3" fmla="*/ 1050 h 1050"/>
                <a:gd name="T4" fmla="*/ 2128 w 2369"/>
                <a:gd name="T5" fmla="*/ 345 h 1050"/>
                <a:gd name="T6" fmla="*/ 2369 w 2369"/>
                <a:gd name="T7" fmla="*/ 0 h 1050"/>
                <a:gd name="T8" fmla="*/ 52 w 2369"/>
                <a:gd name="T9" fmla="*/ 0 h 1050"/>
              </a:gdLst>
              <a:ahLst/>
              <a:cxnLst>
                <a:cxn ang="0">
                  <a:pos x="T0" y="T1"/>
                </a:cxn>
                <a:cxn ang="0">
                  <a:pos x="T2" y="T3"/>
                </a:cxn>
                <a:cxn ang="0">
                  <a:pos x="T4" y="T5"/>
                </a:cxn>
                <a:cxn ang="0">
                  <a:pos x="T6" y="T7"/>
                </a:cxn>
                <a:cxn ang="0">
                  <a:pos x="T8" y="T9"/>
                </a:cxn>
              </a:cxnLst>
              <a:rect l="0" t="0" r="r" b="b"/>
              <a:pathLst>
                <a:path w="2369" h="1050">
                  <a:moveTo>
                    <a:pt x="52" y="0"/>
                  </a:moveTo>
                  <a:lnTo>
                    <a:pt x="0" y="1050"/>
                  </a:lnTo>
                  <a:lnTo>
                    <a:pt x="2128" y="345"/>
                  </a:lnTo>
                  <a:lnTo>
                    <a:pt x="2369" y="0"/>
                  </a:lnTo>
                  <a:lnTo>
                    <a:pt x="52"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nvGrpSpPr>
            <p:cNvPr id="16" name="Group 15">
              <a:extLst>
                <a:ext uri="{FF2B5EF4-FFF2-40B4-BE49-F238E27FC236}">
                  <a16:creationId xmlns:a16="http://schemas.microsoft.com/office/drawing/2014/main" id="{C4087215-867E-4D44-897A-E390A98FF6C5}"/>
                </a:ext>
              </a:extLst>
            </p:cNvPr>
            <p:cNvGrpSpPr>
              <a:grpSpLocks/>
            </p:cNvGrpSpPr>
            <p:nvPr/>
          </p:nvGrpSpPr>
          <p:grpSpPr bwMode="auto">
            <a:xfrm>
              <a:off x="4575" y="11805"/>
              <a:ext cx="3369" cy="1350"/>
              <a:chOff x="1110" y="11805"/>
              <a:chExt cx="3369" cy="1350"/>
            </a:xfrm>
          </p:grpSpPr>
          <p:sp>
            <p:nvSpPr>
              <p:cNvPr id="17" name="AutoShape 25">
                <a:extLst>
                  <a:ext uri="{FF2B5EF4-FFF2-40B4-BE49-F238E27FC236}">
                    <a16:creationId xmlns:a16="http://schemas.microsoft.com/office/drawing/2014/main" id="{3E6E0C50-A1FF-4F8F-9A49-686B025158D8}"/>
                  </a:ext>
                </a:extLst>
              </p:cNvPr>
              <p:cNvSpPr>
                <a:spLocks noChangeArrowheads="1"/>
              </p:cNvSpPr>
              <p:nvPr/>
            </p:nvSpPr>
            <p:spPr bwMode="auto">
              <a:xfrm>
                <a:off x="1110" y="11805"/>
                <a:ext cx="3369" cy="1350"/>
              </a:xfrm>
              <a:prstGeom prst="parallelogram">
                <a:avLst>
                  <a:gd name="adj" fmla="val 62389"/>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8" name="AutoShape 26">
                <a:extLst>
                  <a:ext uri="{FF2B5EF4-FFF2-40B4-BE49-F238E27FC236}">
                    <a16:creationId xmlns:a16="http://schemas.microsoft.com/office/drawing/2014/main" id="{BEA20B28-1C3C-435E-8067-08D99D32312A}"/>
                  </a:ext>
                </a:extLst>
              </p:cNvPr>
              <p:cNvCxnSpPr>
                <a:cxnSpLocks noChangeShapeType="1"/>
              </p:cNvCxnSpPr>
              <p:nvPr/>
            </p:nvCxnSpPr>
            <p:spPr bwMode="auto">
              <a:xfrm flipV="1">
                <a:off x="2076" y="12255"/>
                <a:ext cx="1884" cy="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27">
                <a:extLst>
                  <a:ext uri="{FF2B5EF4-FFF2-40B4-BE49-F238E27FC236}">
                    <a16:creationId xmlns:a16="http://schemas.microsoft.com/office/drawing/2014/main" id="{49B5BCFD-5680-4781-91C2-A83C6C60FB49}"/>
                  </a:ext>
                </a:extLst>
              </p:cNvPr>
              <p:cNvCxnSpPr>
                <a:cxnSpLocks noChangeShapeType="1"/>
              </p:cNvCxnSpPr>
              <p:nvPr/>
            </p:nvCxnSpPr>
            <p:spPr bwMode="auto">
              <a:xfrm flipV="1">
                <a:off x="2076" y="11985"/>
                <a:ext cx="75" cy="87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grpSp>
        <p:nvGrpSpPr>
          <p:cNvPr id="20" name="Group 19">
            <a:extLst>
              <a:ext uri="{FF2B5EF4-FFF2-40B4-BE49-F238E27FC236}">
                <a16:creationId xmlns:a16="http://schemas.microsoft.com/office/drawing/2014/main" id="{26CF3F99-8144-489C-97BD-3913F26DC0C8}"/>
              </a:ext>
            </a:extLst>
          </p:cNvPr>
          <p:cNvGrpSpPr>
            <a:grpSpLocks/>
          </p:cNvGrpSpPr>
          <p:nvPr/>
        </p:nvGrpSpPr>
        <p:grpSpPr bwMode="auto">
          <a:xfrm>
            <a:off x="792481" y="4744720"/>
            <a:ext cx="2866340" cy="1115801"/>
            <a:chOff x="8040" y="11805"/>
            <a:chExt cx="3369" cy="1350"/>
          </a:xfrm>
        </p:grpSpPr>
        <p:sp>
          <p:nvSpPr>
            <p:cNvPr id="22" name="AutoShape 29">
              <a:extLst>
                <a:ext uri="{FF2B5EF4-FFF2-40B4-BE49-F238E27FC236}">
                  <a16:creationId xmlns:a16="http://schemas.microsoft.com/office/drawing/2014/main" id="{B2BEDBBE-FFB3-496A-976D-ACFB97917350}"/>
                </a:ext>
              </a:extLst>
            </p:cNvPr>
            <p:cNvSpPr>
              <a:spLocks noChangeArrowheads="1"/>
            </p:cNvSpPr>
            <p:nvPr/>
          </p:nvSpPr>
          <p:spPr bwMode="auto">
            <a:xfrm>
              <a:off x="8040" y="11805"/>
              <a:ext cx="3369" cy="1350"/>
            </a:xfrm>
            <a:prstGeom prst="parallelogram">
              <a:avLst>
                <a:gd name="adj" fmla="val 6238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23" name="AutoShape 30">
              <a:extLst>
                <a:ext uri="{FF2B5EF4-FFF2-40B4-BE49-F238E27FC236}">
                  <a16:creationId xmlns:a16="http://schemas.microsoft.com/office/drawing/2014/main" id="{1F2D22A7-D5A5-4CEE-9736-3520A6B165FB}"/>
                </a:ext>
              </a:extLst>
            </p:cNvPr>
            <p:cNvCxnSpPr>
              <a:cxnSpLocks noChangeShapeType="1"/>
            </p:cNvCxnSpPr>
            <p:nvPr/>
          </p:nvCxnSpPr>
          <p:spPr bwMode="auto">
            <a:xfrm flipV="1">
              <a:off x="9006" y="12255"/>
              <a:ext cx="1884" cy="600"/>
            </a:xfrm>
            <a:prstGeom prst="straightConnector1">
              <a:avLst/>
            </a:prstGeom>
            <a:noFill/>
            <a:ln w="76200">
              <a:solidFill>
                <a:srgbClr val="A5A5A5"/>
              </a:solidFill>
              <a:round/>
              <a:headEnd/>
              <a:tailEnd type="triangle" w="med" len="med"/>
            </a:ln>
            <a:extLst>
              <a:ext uri="{909E8E84-426E-40DD-AFC4-6F175D3DCCD1}">
                <a14:hiddenFill xmlns:a14="http://schemas.microsoft.com/office/drawing/2010/main">
                  <a:noFill/>
                </a14:hiddenFill>
              </a:ext>
            </a:extLst>
          </p:spPr>
        </p:cxnSp>
        <p:cxnSp>
          <p:nvCxnSpPr>
            <p:cNvPr id="24" name="AutoShape 31">
              <a:extLst>
                <a:ext uri="{FF2B5EF4-FFF2-40B4-BE49-F238E27FC236}">
                  <a16:creationId xmlns:a16="http://schemas.microsoft.com/office/drawing/2014/main" id="{2CAF0497-83DC-4259-AEA6-ED898758626E}"/>
                </a:ext>
              </a:extLst>
            </p:cNvPr>
            <p:cNvCxnSpPr>
              <a:cxnSpLocks noChangeShapeType="1"/>
            </p:cNvCxnSpPr>
            <p:nvPr/>
          </p:nvCxnSpPr>
          <p:spPr bwMode="auto">
            <a:xfrm flipV="1">
              <a:off x="9006" y="11985"/>
              <a:ext cx="75" cy="870"/>
            </a:xfrm>
            <a:prstGeom prst="straightConnector1">
              <a:avLst/>
            </a:prstGeom>
            <a:noFill/>
            <a:ln w="76200">
              <a:solidFill>
                <a:srgbClr val="A5A5A5"/>
              </a:solidFill>
              <a:round/>
              <a:headEnd/>
              <a:tailEnd type="triangle" w="med" len="med"/>
            </a:ln>
            <a:extLst>
              <a:ext uri="{909E8E84-426E-40DD-AFC4-6F175D3DCCD1}">
                <a14:hiddenFill xmlns:a14="http://schemas.microsoft.com/office/drawing/2010/main">
                  <a:noFill/>
                </a14:hiddenFill>
              </a:ext>
            </a:extLst>
          </p:spPr>
        </p:cxnSp>
        <p:cxnSp>
          <p:nvCxnSpPr>
            <p:cNvPr id="25" name="AutoShape 32">
              <a:extLst>
                <a:ext uri="{FF2B5EF4-FFF2-40B4-BE49-F238E27FC236}">
                  <a16:creationId xmlns:a16="http://schemas.microsoft.com/office/drawing/2014/main" id="{97023983-8662-4C5B-B0A2-A834C4036B02}"/>
                </a:ext>
              </a:extLst>
            </p:cNvPr>
            <p:cNvCxnSpPr>
              <a:cxnSpLocks noChangeShapeType="1"/>
            </p:cNvCxnSpPr>
            <p:nvPr/>
          </p:nvCxnSpPr>
          <p:spPr bwMode="auto">
            <a:xfrm flipV="1">
              <a:off x="8991" y="12255"/>
              <a:ext cx="1884" cy="60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AutoShape 33">
              <a:extLst>
                <a:ext uri="{FF2B5EF4-FFF2-40B4-BE49-F238E27FC236}">
                  <a16:creationId xmlns:a16="http://schemas.microsoft.com/office/drawing/2014/main" id="{1419E419-394E-43CC-8AD9-7DFE38CD9269}"/>
                </a:ext>
              </a:extLst>
            </p:cNvPr>
            <p:cNvCxnSpPr>
              <a:cxnSpLocks noChangeShapeType="1"/>
            </p:cNvCxnSpPr>
            <p:nvPr/>
          </p:nvCxnSpPr>
          <p:spPr bwMode="auto">
            <a:xfrm flipV="1">
              <a:off x="8991" y="12015"/>
              <a:ext cx="75" cy="87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959408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5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latin typeface="Century Gothic" panose="020B0502020202020204" pitchFamily="34" charset="0"/>
              </a:rPr>
              <a:t>Side-Angle-Side</a:t>
            </a:r>
          </a:p>
        </p:txBody>
      </p:sp>
      <p:sp>
        <p:nvSpPr>
          <p:cNvPr id="49" name="Rectangle 48">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782673E-85D0-4BCE-A710-1EAEF347F751}"/>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These two triangles are congruent by SAS.</a:t>
                </a:r>
              </a:p>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List all the corresponding parts of the triangles.</a:t>
                </a:r>
              </a:p>
              <a:p>
                <a:pPr marL="114300">
                  <a:lnSpc>
                    <a:spcPct val="90000"/>
                  </a:lnSpc>
                  <a:spcAft>
                    <a:spcPts val="600"/>
                  </a:spcAft>
                </a:pPr>
                <a:endParaRPr lang="en-US" sz="2400" dirty="0">
                  <a:solidFill>
                    <a:srgbClr val="FFFFFF"/>
                  </a:solidFill>
                  <a:latin typeface="Century Gothic" panose="020B0502020202020204" pitchFamily="34" charset="0"/>
                </a:endParaRPr>
              </a:p>
              <a:p>
                <a:pPr marL="571500" indent="-457200">
                  <a:lnSpc>
                    <a:spcPct val="90000"/>
                  </a:lnSpc>
                  <a:spcAft>
                    <a:spcPts val="600"/>
                  </a:spcAft>
                  <a:buAutoNum type="arabicPeriod"/>
                </a:pPr>
                <a14:m>
                  <m:oMath xmlns:m="http://schemas.openxmlformats.org/officeDocument/2006/math">
                    <m:acc>
                      <m:accPr>
                        <m:chr m:val="̅"/>
                        <m:ctrlPr>
                          <a:rPr lang="en-US" sz="2400" i="1" smtClean="0">
                            <a:solidFill>
                              <a:srgbClr val="FFFFFF"/>
                            </a:solidFill>
                            <a:latin typeface="Cambria Math" panose="02040503050406030204" pitchFamily="18" charset="0"/>
                          </a:rPr>
                        </m:ctrlPr>
                      </m:accPr>
                      <m:e>
                        <m:r>
                          <a:rPr lang="en-US" sz="2400" b="0" i="1" smtClean="0">
                            <a:solidFill>
                              <a:srgbClr val="FFFFFF"/>
                            </a:solidFill>
                            <a:latin typeface="Cambria Math" panose="02040503050406030204" pitchFamily="18" charset="0"/>
                          </a:rPr>
                          <m:t>𝑁𝑀</m:t>
                        </m:r>
                      </m:e>
                    </m:acc>
                    <m:r>
                      <a:rPr lang="en-US" sz="2400" i="1" smtClean="0">
                        <a:solidFill>
                          <a:srgbClr val="FFFFFF"/>
                        </a:solidFill>
                        <a:latin typeface="Cambria Math" panose="02040503050406030204" pitchFamily="18" charset="0"/>
                        <a:ea typeface="Cambria Math" panose="02040503050406030204" pitchFamily="18" charset="0"/>
                      </a:rPr>
                      <m:t>≅</m:t>
                    </m:r>
                    <m:acc>
                      <m:accPr>
                        <m:chr m:val="̅"/>
                        <m:ctrlPr>
                          <a:rPr lang="en-US" sz="2400" i="1" smtClean="0">
                            <a:solidFill>
                              <a:srgbClr val="FFFFFF"/>
                            </a:solidFill>
                            <a:latin typeface="Cambria Math" panose="02040503050406030204" pitchFamily="18" charset="0"/>
                            <a:ea typeface="Cambria Math" panose="02040503050406030204" pitchFamily="18" charset="0"/>
                          </a:rPr>
                        </m:ctrlPr>
                      </m:accPr>
                      <m:e>
                        <m:r>
                          <a:rPr lang="en-US" sz="2400" b="0" i="1" smtClean="0">
                            <a:solidFill>
                              <a:srgbClr val="FFFFFF"/>
                            </a:solidFill>
                            <a:latin typeface="Cambria Math" panose="02040503050406030204" pitchFamily="18" charset="0"/>
                            <a:ea typeface="Cambria Math" panose="02040503050406030204" pitchFamily="18" charset="0"/>
                          </a:rPr>
                          <m:t>𝑊𝑇</m:t>
                        </m:r>
                      </m:e>
                    </m:acc>
                  </m:oMath>
                </a14:m>
                <a:endParaRPr lang="en-US" sz="2400" dirty="0">
                  <a:solidFill>
                    <a:srgbClr val="FFFFFF"/>
                  </a:solidFill>
                  <a:latin typeface="Century Gothic" panose="020B0502020202020204" pitchFamily="34" charset="0"/>
                </a:endParaRPr>
              </a:p>
              <a:p>
                <a:pPr marL="571500" indent="-457200">
                  <a:lnSpc>
                    <a:spcPct val="90000"/>
                  </a:lnSpc>
                  <a:spcAft>
                    <a:spcPts val="600"/>
                  </a:spcAft>
                  <a:buAutoNum type="arabicPeriod"/>
                </a:pPr>
                <a14:m>
                  <m:oMath xmlns:m="http://schemas.openxmlformats.org/officeDocument/2006/math">
                    <m:r>
                      <a:rPr lang="en-US" sz="2400" b="0" i="1" smtClean="0">
                        <a:solidFill>
                          <a:srgbClr val="FFFFFF"/>
                        </a:solidFill>
                        <a:latin typeface="Cambria Math" panose="02040503050406030204" pitchFamily="18" charset="0"/>
                      </a:rPr>
                      <m:t>𝐴𝑛𝑔𝑙𝑒</m:t>
                    </m:r>
                    <m:r>
                      <a:rPr lang="en-US" sz="2400" b="0" i="1" smtClean="0">
                        <a:solidFill>
                          <a:srgbClr val="FFFFFF"/>
                        </a:solidFill>
                        <a:latin typeface="Cambria Math" panose="02040503050406030204" pitchFamily="18" charset="0"/>
                      </a:rPr>
                      <m:t> </m:t>
                    </m:r>
                    <m:r>
                      <a:rPr lang="en-US" sz="2400" b="0" i="1" smtClean="0">
                        <a:solidFill>
                          <a:srgbClr val="FFFFFF"/>
                        </a:solidFill>
                        <a:latin typeface="Cambria Math" panose="02040503050406030204" pitchFamily="18" charset="0"/>
                      </a:rPr>
                      <m:t>𝑀</m:t>
                    </m:r>
                    <m:r>
                      <a:rPr lang="en-US" sz="2400" b="0" i="1" smtClean="0">
                        <a:solidFill>
                          <a:srgbClr val="FFFFFF"/>
                        </a:solidFill>
                        <a:latin typeface="Cambria Math" panose="02040503050406030204" pitchFamily="18" charset="0"/>
                      </a:rPr>
                      <m:t> ≅</m:t>
                    </m:r>
                    <m:r>
                      <a:rPr lang="en-US" sz="2400" b="0" i="1" smtClean="0">
                        <a:solidFill>
                          <a:srgbClr val="FFFFFF"/>
                        </a:solidFill>
                        <a:latin typeface="Cambria Math" panose="02040503050406030204" pitchFamily="18" charset="0"/>
                        <a:ea typeface="Cambria Math" panose="02040503050406030204" pitchFamily="18" charset="0"/>
                      </a:rPr>
                      <m:t>𝐴𝑛𝑔𝑙𝑒</m:t>
                    </m:r>
                    <m:r>
                      <a:rPr lang="en-US" sz="2400" b="0" i="1" smtClean="0">
                        <a:solidFill>
                          <a:srgbClr val="FFFFFF"/>
                        </a:solidFill>
                        <a:latin typeface="Cambria Math" panose="02040503050406030204" pitchFamily="18" charset="0"/>
                        <a:ea typeface="Cambria Math" panose="02040503050406030204" pitchFamily="18" charset="0"/>
                      </a:rPr>
                      <m:t> </m:t>
                    </m:r>
                    <m:r>
                      <a:rPr lang="en-US" sz="2400" b="0" i="1" smtClean="0">
                        <a:solidFill>
                          <a:srgbClr val="FFFFFF"/>
                        </a:solidFill>
                        <a:latin typeface="Cambria Math" panose="02040503050406030204" pitchFamily="18" charset="0"/>
                        <a:ea typeface="Cambria Math" panose="02040503050406030204" pitchFamily="18" charset="0"/>
                      </a:rPr>
                      <m:t>𝑇</m:t>
                    </m:r>
                  </m:oMath>
                </a14:m>
                <a:endParaRPr lang="en-US" sz="2400" b="0" dirty="0">
                  <a:solidFill>
                    <a:srgbClr val="FFFFFF"/>
                  </a:solidFill>
                  <a:latin typeface="Century Gothic" panose="020B0502020202020204" pitchFamily="34" charset="0"/>
                  <a:ea typeface="Cambria Math" panose="02040503050406030204" pitchFamily="18" charset="0"/>
                </a:endParaRPr>
              </a:p>
              <a:p>
                <a:pPr marL="571500" indent="-457200">
                  <a:lnSpc>
                    <a:spcPct val="90000"/>
                  </a:lnSpc>
                  <a:spcAft>
                    <a:spcPts val="600"/>
                  </a:spcAft>
                  <a:buAutoNum type="arabicPeriod"/>
                </a:pPr>
                <a14:m>
                  <m:oMath xmlns:m="http://schemas.openxmlformats.org/officeDocument/2006/math">
                    <m:acc>
                      <m:accPr>
                        <m:chr m:val="̅"/>
                        <m:ctrlPr>
                          <a:rPr lang="en-US" sz="2400" i="1" smtClean="0">
                            <a:solidFill>
                              <a:srgbClr val="FFFFFF"/>
                            </a:solidFill>
                            <a:latin typeface="Cambria Math" panose="02040503050406030204" pitchFamily="18" charset="0"/>
                          </a:rPr>
                        </m:ctrlPr>
                      </m:accPr>
                      <m:e>
                        <m:r>
                          <a:rPr lang="en-US" sz="2400" b="0" i="1" smtClean="0">
                            <a:solidFill>
                              <a:srgbClr val="FFFFFF"/>
                            </a:solidFill>
                            <a:latin typeface="Cambria Math" panose="02040503050406030204" pitchFamily="18" charset="0"/>
                          </a:rPr>
                          <m:t>𝑀𝐾</m:t>
                        </m:r>
                      </m:e>
                    </m:acc>
                    <m:r>
                      <a:rPr lang="en-US" sz="2400" i="1" smtClean="0">
                        <a:solidFill>
                          <a:srgbClr val="FFFFFF"/>
                        </a:solidFill>
                        <a:latin typeface="Cambria Math" panose="02040503050406030204" pitchFamily="18" charset="0"/>
                        <a:ea typeface="Cambria Math" panose="02040503050406030204" pitchFamily="18" charset="0"/>
                      </a:rPr>
                      <m:t>≅</m:t>
                    </m:r>
                    <m:acc>
                      <m:accPr>
                        <m:chr m:val="̅"/>
                        <m:ctrlPr>
                          <a:rPr lang="en-US" sz="2400" i="1" smtClean="0">
                            <a:solidFill>
                              <a:srgbClr val="FFFFFF"/>
                            </a:solidFill>
                            <a:latin typeface="Cambria Math" panose="02040503050406030204" pitchFamily="18" charset="0"/>
                            <a:ea typeface="Cambria Math" panose="02040503050406030204" pitchFamily="18" charset="0"/>
                          </a:rPr>
                        </m:ctrlPr>
                      </m:accPr>
                      <m:e>
                        <m:r>
                          <a:rPr lang="en-US" sz="2400" b="0" i="1" smtClean="0">
                            <a:solidFill>
                              <a:srgbClr val="FFFFFF"/>
                            </a:solidFill>
                            <a:latin typeface="Cambria Math" panose="02040503050406030204" pitchFamily="18" charset="0"/>
                            <a:ea typeface="Cambria Math" panose="02040503050406030204" pitchFamily="18" charset="0"/>
                          </a:rPr>
                          <m:t>𝑇𝑈</m:t>
                        </m:r>
                      </m:e>
                    </m:acc>
                  </m:oMath>
                </a14:m>
                <a:endParaRPr lang="en-US" sz="2400" dirty="0">
                  <a:solidFill>
                    <a:srgbClr val="FFFFFF"/>
                  </a:solidFill>
                  <a:latin typeface="Century Gothic" panose="020B0502020202020204" pitchFamily="34" charset="0"/>
                </a:endParaRPr>
              </a:p>
            </p:txBody>
          </p:sp>
        </mc:Choice>
        <mc:Fallback xmlns="">
          <p:sp>
            <p:nvSpPr>
              <p:cNvPr id="21" name="TextBox 20">
                <a:extLst>
                  <a:ext uri="{FF2B5EF4-FFF2-40B4-BE49-F238E27FC236}">
                    <a16:creationId xmlns:a16="http://schemas.microsoft.com/office/drawing/2014/main" id="{8782673E-85D0-4BCE-A710-1EAEF347F751}"/>
                  </a:ext>
                </a:extLst>
              </p:cNvPr>
              <p:cNvSpPr txBox="1">
                <a:spLocks noRot="1" noChangeAspect="1" noMove="1" noResize="1" noEditPoints="1" noAdjustHandles="1" noChangeArrowheads="1" noChangeShapeType="1" noTextEdit="1"/>
              </p:cNvSpPr>
              <p:nvPr/>
            </p:nvSpPr>
            <p:spPr>
              <a:xfrm>
                <a:off x="8029319" y="917725"/>
                <a:ext cx="3424739" cy="4852362"/>
              </a:xfrm>
              <a:prstGeom prst="rect">
                <a:avLst/>
              </a:prstGeom>
              <a:blipFill>
                <a:blip r:embed="rId2"/>
                <a:stretch>
                  <a:fillRect r="-356"/>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9A3C606A-870B-4A3E-9CD5-5579E01AB61C}"/>
              </a:ext>
            </a:extLst>
          </p:cNvPr>
          <p:cNvPicPr>
            <a:picLocks noGrp="1" noChangeAspect="1"/>
          </p:cNvPicPr>
          <p:nvPr>
            <p:ph idx="1"/>
          </p:nvPr>
        </p:nvPicPr>
        <p:blipFill>
          <a:blip r:embed="rId3"/>
          <a:stretch>
            <a:fillRect/>
          </a:stretch>
        </p:blipFill>
        <p:spPr>
          <a:xfrm>
            <a:off x="1" y="3624"/>
            <a:ext cx="7118444" cy="4568375"/>
          </a:xfrm>
          <a:prstGeom prst="rect">
            <a:avLst/>
          </a:prstGeom>
        </p:spPr>
      </p:pic>
    </p:spTree>
    <p:extLst>
      <p:ext uri="{BB962C8B-B14F-4D97-AF65-F5344CB8AC3E}">
        <p14:creationId xmlns:p14="http://schemas.microsoft.com/office/powerpoint/2010/main" val="166919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5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latin typeface="Century Gothic" panose="020B0502020202020204" pitchFamily="34" charset="0"/>
              </a:rPr>
              <a:t>Side-Angle-Side</a:t>
            </a:r>
          </a:p>
        </p:txBody>
      </p:sp>
      <p:sp>
        <p:nvSpPr>
          <p:cNvPr id="49" name="Rectangle 48">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782673E-85D0-4BCE-A710-1EAEF347F751}"/>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400" dirty="0">
                    <a:solidFill>
                      <a:srgbClr val="FFFFFF"/>
                    </a:solidFill>
                    <a:latin typeface="Century Gothic" panose="020B0502020202020204" pitchFamily="34" charset="0"/>
                  </a:rPr>
                  <a:t>Which segment is congruent to </a:t>
                </a:r>
                <a14:m>
                  <m:oMath xmlns:m="http://schemas.openxmlformats.org/officeDocument/2006/math">
                    <m:acc>
                      <m:accPr>
                        <m:chr m:val="̅"/>
                        <m:ctrlPr>
                          <a:rPr lang="en-US" sz="2400" i="1" smtClean="0">
                            <a:solidFill>
                              <a:srgbClr val="FFFFFF"/>
                            </a:solidFill>
                            <a:latin typeface="Cambria Math" panose="02040503050406030204" pitchFamily="18" charset="0"/>
                          </a:rPr>
                        </m:ctrlPr>
                      </m:accPr>
                      <m:e>
                        <m:r>
                          <a:rPr lang="en-US" sz="2400" b="0" i="1" smtClean="0">
                            <a:solidFill>
                              <a:srgbClr val="FFFFFF"/>
                            </a:solidFill>
                            <a:latin typeface="Cambria Math" panose="02040503050406030204" pitchFamily="18" charset="0"/>
                          </a:rPr>
                          <m:t>𝐸𝐴</m:t>
                        </m:r>
                      </m:e>
                    </m:acc>
                  </m:oMath>
                </a14:m>
                <a:r>
                  <a:rPr lang="en-US" sz="2400" dirty="0">
                    <a:solidFill>
                      <a:srgbClr val="FFFFFF"/>
                    </a:solidFill>
                    <a:latin typeface="Century Gothic" panose="020B0502020202020204" pitchFamily="34" charset="0"/>
                  </a:rPr>
                  <a:t>?</a:t>
                </a:r>
              </a:p>
              <a:p>
                <a:pPr marL="114300">
                  <a:lnSpc>
                    <a:spcPct val="90000"/>
                  </a:lnSpc>
                  <a:spcAft>
                    <a:spcPts val="600"/>
                  </a:spcAft>
                </a:pPr>
                <a:endParaRPr lang="en-US" sz="2400" dirty="0">
                  <a:solidFill>
                    <a:srgbClr val="FFFFFF"/>
                  </a:solidFill>
                  <a:latin typeface="Century Gothic" panose="020B0502020202020204" pitchFamily="34" charset="0"/>
                </a:endParaRPr>
              </a:p>
              <a:p>
                <a:pPr marL="571500" indent="-457200">
                  <a:lnSpc>
                    <a:spcPct val="90000"/>
                  </a:lnSpc>
                  <a:spcAft>
                    <a:spcPts val="600"/>
                  </a:spcAft>
                  <a:buAutoNum type="arabicPeriod"/>
                </a:pPr>
                <a14:m>
                  <m:oMath xmlns:m="http://schemas.openxmlformats.org/officeDocument/2006/math">
                    <m:acc>
                      <m:accPr>
                        <m:chr m:val="̅"/>
                        <m:ctrlPr>
                          <a:rPr lang="en-US" sz="2400" i="1" smtClean="0">
                            <a:solidFill>
                              <a:srgbClr val="FFFFFF"/>
                            </a:solidFill>
                            <a:latin typeface="Cambria Math" panose="02040503050406030204" pitchFamily="18" charset="0"/>
                          </a:rPr>
                        </m:ctrlPr>
                      </m:accPr>
                      <m:e>
                        <m:r>
                          <a:rPr lang="en-US" sz="2400" b="0" i="1" smtClean="0">
                            <a:solidFill>
                              <a:srgbClr val="FFFFFF"/>
                            </a:solidFill>
                            <a:latin typeface="Cambria Math" panose="02040503050406030204" pitchFamily="18" charset="0"/>
                          </a:rPr>
                          <m:t>𝐸𝐴</m:t>
                        </m:r>
                      </m:e>
                    </m:acc>
                    <m:r>
                      <a:rPr lang="en-US" sz="2400" i="1" smtClean="0">
                        <a:solidFill>
                          <a:srgbClr val="FFFFFF"/>
                        </a:solidFill>
                        <a:latin typeface="Cambria Math" panose="02040503050406030204" pitchFamily="18" charset="0"/>
                        <a:ea typeface="Cambria Math" panose="02040503050406030204" pitchFamily="18" charset="0"/>
                      </a:rPr>
                      <m:t>≅</m:t>
                    </m:r>
                    <m:acc>
                      <m:accPr>
                        <m:chr m:val="̅"/>
                        <m:ctrlPr>
                          <a:rPr lang="en-US" sz="2400" i="1" smtClean="0">
                            <a:solidFill>
                              <a:srgbClr val="FFFFFF"/>
                            </a:solidFill>
                            <a:latin typeface="Cambria Math" panose="02040503050406030204" pitchFamily="18" charset="0"/>
                            <a:ea typeface="Cambria Math" panose="02040503050406030204" pitchFamily="18" charset="0"/>
                          </a:rPr>
                        </m:ctrlPr>
                      </m:accPr>
                      <m:e>
                        <m:r>
                          <a:rPr lang="en-US" sz="2400" b="0" i="1" smtClean="0">
                            <a:solidFill>
                              <a:srgbClr val="FFFFFF"/>
                            </a:solidFill>
                            <a:latin typeface="Cambria Math" panose="02040503050406030204" pitchFamily="18" charset="0"/>
                            <a:ea typeface="Cambria Math" panose="02040503050406030204" pitchFamily="18" charset="0"/>
                          </a:rPr>
                          <m:t>𝑁𝑇</m:t>
                        </m:r>
                      </m:e>
                    </m:acc>
                  </m:oMath>
                </a14:m>
                <a:endParaRPr lang="en-US" sz="2400" dirty="0">
                  <a:solidFill>
                    <a:srgbClr val="FFFFFF"/>
                  </a:solidFill>
                  <a:latin typeface="Century Gothic" panose="020B0502020202020204" pitchFamily="34" charset="0"/>
                </a:endParaRPr>
              </a:p>
            </p:txBody>
          </p:sp>
        </mc:Choice>
        <mc:Fallback xmlns="">
          <p:sp>
            <p:nvSpPr>
              <p:cNvPr id="21" name="TextBox 20">
                <a:extLst>
                  <a:ext uri="{FF2B5EF4-FFF2-40B4-BE49-F238E27FC236}">
                    <a16:creationId xmlns:a16="http://schemas.microsoft.com/office/drawing/2014/main" id="{8782673E-85D0-4BCE-A710-1EAEF347F751}"/>
                  </a:ext>
                </a:extLst>
              </p:cNvPr>
              <p:cNvSpPr txBox="1">
                <a:spLocks noRot="1" noChangeAspect="1" noMove="1" noResize="1" noEditPoints="1" noAdjustHandles="1" noChangeArrowheads="1" noChangeShapeType="1" noTextEdit="1"/>
              </p:cNvSpPr>
              <p:nvPr/>
            </p:nvSpPr>
            <p:spPr>
              <a:xfrm>
                <a:off x="8029319" y="917725"/>
                <a:ext cx="3424739" cy="4852362"/>
              </a:xfrm>
              <a:prstGeom prst="rect">
                <a:avLst/>
              </a:prstGeom>
              <a:blipFill>
                <a:blip r:embed="rId2"/>
                <a:stretch>
                  <a:fillRect/>
                </a:stretch>
              </a:blipFill>
            </p:spPr>
            <p:txBody>
              <a:bodyPr/>
              <a:lstStyle/>
              <a:p>
                <a:r>
                  <a:rPr lang="en-US">
                    <a:noFill/>
                  </a:rPr>
                  <a:t> </a:t>
                </a:r>
              </a:p>
            </p:txBody>
          </p:sp>
        </mc:Fallback>
      </mc:AlternateContent>
      <p:pic>
        <p:nvPicPr>
          <p:cNvPr id="6" name="Content Placeholder 5">
            <a:extLst>
              <a:ext uri="{FF2B5EF4-FFF2-40B4-BE49-F238E27FC236}">
                <a16:creationId xmlns:a16="http://schemas.microsoft.com/office/drawing/2014/main" id="{7B7FFD78-09CC-481B-A894-6A1E0C6C103F}"/>
              </a:ext>
            </a:extLst>
          </p:cNvPr>
          <p:cNvPicPr>
            <a:picLocks noGrp="1" noChangeAspect="1"/>
          </p:cNvPicPr>
          <p:nvPr>
            <p:ph idx="1"/>
          </p:nvPr>
        </p:nvPicPr>
        <p:blipFill>
          <a:blip r:embed="rId3"/>
          <a:stretch>
            <a:fillRect/>
          </a:stretch>
        </p:blipFill>
        <p:spPr>
          <a:xfrm>
            <a:off x="737942" y="1589947"/>
            <a:ext cx="5898802" cy="1573014"/>
          </a:xfrm>
          <a:prstGeom prst="rect">
            <a:avLst/>
          </a:prstGeom>
        </p:spPr>
      </p:pic>
    </p:spTree>
    <p:extLst>
      <p:ext uri="{BB962C8B-B14F-4D97-AF65-F5344CB8AC3E}">
        <p14:creationId xmlns:p14="http://schemas.microsoft.com/office/powerpoint/2010/main" val="114358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B377-F147-4166-8D63-EAD77E42A876}"/>
              </a:ext>
            </a:extLst>
          </p:cNvPr>
          <p:cNvSpPr>
            <a:spLocks noGrp="1"/>
          </p:cNvSpPr>
          <p:nvPr>
            <p:ph type="title"/>
          </p:nvPr>
        </p:nvSpPr>
        <p:spPr>
          <a:xfrm>
            <a:off x="648929" y="629267"/>
            <a:ext cx="5127031" cy="1161434"/>
          </a:xfrm>
        </p:spPr>
        <p:txBody>
          <a:bodyPr>
            <a:normAutofit fontScale="90000"/>
          </a:bodyPr>
          <a:lstStyle/>
          <a:p>
            <a:r>
              <a:rPr lang="en-US" dirty="0"/>
              <a:t>Find the measures of the angles.</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167136E4-14E6-4812-B990-01EF221624BC}"/>
                  </a:ext>
                </a:extLst>
              </p:cNvPr>
              <p:cNvGraphicFramePr>
                <a:graphicFrameLocks noGrp="1"/>
              </p:cNvGraphicFramePr>
              <p:nvPr>
                <p:ph idx="1"/>
                <p:extLst>
                  <p:ext uri="{D42A27DB-BD31-4B8C-83A1-F6EECF244321}">
                    <p14:modId xmlns:p14="http://schemas.microsoft.com/office/powerpoint/2010/main" val="3041294875"/>
                  </p:ext>
                </p:extLst>
              </p:nvPr>
            </p:nvGraphicFramePr>
            <p:xfrm>
              <a:off x="1716505" y="1790700"/>
              <a:ext cx="3529263" cy="4561970"/>
            </p:xfrm>
            <a:graphic>
              <a:graphicData uri="http://schemas.openxmlformats.org/drawingml/2006/table">
                <a:tbl>
                  <a:tblPr firstRow="1" firstCol="1" bandRow="1">
                    <a:tableStyleId>{5C22544A-7EE6-4342-B048-85BDC9FD1C3A}</a:tableStyleId>
                  </a:tblPr>
                  <a:tblGrid>
                    <a:gridCol w="1943032">
                      <a:extLst>
                        <a:ext uri="{9D8B030D-6E8A-4147-A177-3AD203B41FA5}">
                          <a16:colId xmlns:a16="http://schemas.microsoft.com/office/drawing/2014/main" val="1284071176"/>
                        </a:ext>
                      </a:extLst>
                    </a:gridCol>
                    <a:gridCol w="1586231">
                      <a:extLst>
                        <a:ext uri="{9D8B030D-6E8A-4147-A177-3AD203B41FA5}">
                          <a16:colId xmlns:a16="http://schemas.microsoft.com/office/drawing/2014/main" val="1410415485"/>
                        </a:ext>
                      </a:extLst>
                    </a:gridCol>
                  </a:tblGrid>
                  <a:tr h="651710">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200">
                                    <a:effectLst/>
                                    <a:latin typeface="Cambria Math" panose="02040503050406030204" pitchFamily="18" charset="0"/>
                                  </a:rPr>
                                  <m:t>𝑚</m:t>
                                </m:r>
                                <m:r>
                                  <a:rPr lang="en-US" sz="2200">
                                    <a:effectLst/>
                                    <a:latin typeface="Cambria Math" panose="02040503050406030204" pitchFamily="18" charset="0"/>
                                  </a:rPr>
                                  <m:t>∠1</m:t>
                                </m:r>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2800" dirty="0">
                            <a:effectLst/>
                          </a:endParaRPr>
                        </a:p>
                      </a:txBody>
                      <a:tcPr marL="68580" marR="68580" marT="0" marB="0"/>
                    </a:tc>
                    <a:extLst>
                      <a:ext uri="{0D108BD9-81ED-4DB2-BD59-A6C34878D82A}">
                        <a16:rowId xmlns:a16="http://schemas.microsoft.com/office/drawing/2014/main" val="1385436677"/>
                      </a:ext>
                    </a:extLst>
                  </a:tr>
                  <a:tr h="651710">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200">
                                    <a:effectLst/>
                                    <a:latin typeface="Cambria Math" panose="02040503050406030204" pitchFamily="18" charset="0"/>
                                  </a:rPr>
                                  <m:t>𝑚</m:t>
                                </m:r>
                                <m:r>
                                  <a:rPr lang="en-US" sz="2200">
                                    <a:effectLst/>
                                    <a:latin typeface="Cambria Math" panose="02040503050406030204" pitchFamily="18" charset="0"/>
                                  </a:rPr>
                                  <m:t>∠2</m:t>
                                </m:r>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5348690"/>
                      </a:ext>
                    </a:extLst>
                  </a:tr>
                  <a:tr h="651710">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200">
                                    <a:effectLst/>
                                    <a:latin typeface="Cambria Math" panose="02040503050406030204" pitchFamily="18" charset="0"/>
                                  </a:rPr>
                                  <m:t>𝑚</m:t>
                                </m:r>
                                <m:r>
                                  <a:rPr lang="en-US" sz="2200">
                                    <a:effectLst/>
                                    <a:latin typeface="Cambria Math" panose="02040503050406030204" pitchFamily="18" charset="0"/>
                                  </a:rPr>
                                  <m:t>∠3</m:t>
                                </m:r>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021938"/>
                      </a:ext>
                    </a:extLst>
                  </a:tr>
                  <a:tr h="651710">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200">
                                    <a:effectLst/>
                                    <a:latin typeface="Cambria Math" panose="02040503050406030204" pitchFamily="18" charset="0"/>
                                  </a:rPr>
                                  <m:t>𝑚</m:t>
                                </m:r>
                                <m:r>
                                  <a:rPr lang="en-US" sz="2200">
                                    <a:effectLst/>
                                    <a:latin typeface="Cambria Math" panose="02040503050406030204" pitchFamily="18" charset="0"/>
                                  </a:rPr>
                                  <m:t>∠4</m:t>
                                </m:r>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7615006"/>
                      </a:ext>
                    </a:extLst>
                  </a:tr>
                  <a:tr h="651710">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200">
                                    <a:effectLst/>
                                    <a:latin typeface="Cambria Math" panose="02040503050406030204" pitchFamily="18" charset="0"/>
                                  </a:rPr>
                                  <m:t>𝑚</m:t>
                                </m:r>
                                <m:r>
                                  <a:rPr lang="en-US" sz="2200">
                                    <a:effectLst/>
                                    <a:latin typeface="Cambria Math" panose="02040503050406030204" pitchFamily="18" charset="0"/>
                                  </a:rPr>
                                  <m:t>∠5</m:t>
                                </m:r>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6190551"/>
                      </a:ext>
                    </a:extLst>
                  </a:tr>
                  <a:tr h="651710">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200">
                                    <a:effectLst/>
                                    <a:latin typeface="Cambria Math" panose="02040503050406030204" pitchFamily="18" charset="0"/>
                                  </a:rPr>
                                  <m:t>𝑚</m:t>
                                </m:r>
                                <m:r>
                                  <a:rPr lang="en-US" sz="2200">
                                    <a:effectLst/>
                                    <a:latin typeface="Cambria Math" panose="02040503050406030204" pitchFamily="18" charset="0"/>
                                  </a:rPr>
                                  <m:t>∠6</m:t>
                                </m:r>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5720309"/>
                      </a:ext>
                    </a:extLst>
                  </a:tr>
                  <a:tr h="651710">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200">
                                    <a:effectLst/>
                                    <a:latin typeface="Cambria Math" panose="02040503050406030204" pitchFamily="18" charset="0"/>
                                  </a:rPr>
                                  <m:t>𝑚</m:t>
                                </m:r>
                                <m:r>
                                  <a:rPr lang="en-US" sz="2200">
                                    <a:effectLst/>
                                    <a:latin typeface="Cambria Math" panose="02040503050406030204" pitchFamily="18" charset="0"/>
                                  </a:rPr>
                                  <m:t>∠7</m:t>
                                </m:r>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7708880"/>
                      </a:ext>
                    </a:extLst>
                  </a:tr>
                </a:tbl>
              </a:graphicData>
            </a:graphic>
          </p:graphicFrame>
        </mc:Choice>
        <mc:Fallback xmlns="">
          <p:graphicFrame>
            <p:nvGraphicFramePr>
              <p:cNvPr id="6" name="Content Placeholder 5">
                <a:extLst>
                  <a:ext uri="{FF2B5EF4-FFF2-40B4-BE49-F238E27FC236}">
                    <a16:creationId xmlns:a16="http://schemas.microsoft.com/office/drawing/2014/main" id="{167136E4-14E6-4812-B990-01EF221624BC}"/>
                  </a:ext>
                </a:extLst>
              </p:cNvPr>
              <p:cNvGraphicFramePr>
                <a:graphicFrameLocks noGrp="1"/>
              </p:cNvGraphicFramePr>
              <p:nvPr>
                <p:ph idx="1"/>
                <p:extLst>
                  <p:ext uri="{D42A27DB-BD31-4B8C-83A1-F6EECF244321}">
                    <p14:modId xmlns:p14="http://schemas.microsoft.com/office/powerpoint/2010/main" val="3041294875"/>
                  </p:ext>
                </p:extLst>
              </p:nvPr>
            </p:nvGraphicFramePr>
            <p:xfrm>
              <a:off x="1716505" y="1790700"/>
              <a:ext cx="3529263" cy="4561970"/>
            </p:xfrm>
            <a:graphic>
              <a:graphicData uri="http://schemas.openxmlformats.org/drawingml/2006/table">
                <a:tbl>
                  <a:tblPr firstRow="1" firstCol="1" bandRow="1">
                    <a:tableStyleId>{5C22544A-7EE6-4342-B048-85BDC9FD1C3A}</a:tableStyleId>
                  </a:tblPr>
                  <a:tblGrid>
                    <a:gridCol w="1943032">
                      <a:extLst>
                        <a:ext uri="{9D8B030D-6E8A-4147-A177-3AD203B41FA5}">
                          <a16:colId xmlns:a16="http://schemas.microsoft.com/office/drawing/2014/main" val="1284071176"/>
                        </a:ext>
                      </a:extLst>
                    </a:gridCol>
                    <a:gridCol w="1586231">
                      <a:extLst>
                        <a:ext uri="{9D8B030D-6E8A-4147-A177-3AD203B41FA5}">
                          <a16:colId xmlns:a16="http://schemas.microsoft.com/office/drawing/2014/main" val="1410415485"/>
                        </a:ext>
                      </a:extLst>
                    </a:gridCol>
                  </a:tblGrid>
                  <a:tr h="651710">
                    <a:tc>
                      <a:txBody>
                        <a:bodyPr/>
                        <a:lstStyle/>
                        <a:p>
                          <a:endParaRPr lang="en-US"/>
                        </a:p>
                      </a:txBody>
                      <a:tcPr marL="68580" marR="68580" marT="0" marB="0">
                        <a:blipFill>
                          <a:blip r:embed="rId2"/>
                          <a:stretch>
                            <a:fillRect l="-313" t="-935" r="-83072" b="-602804"/>
                          </a:stretch>
                        </a:blipFill>
                      </a:tcPr>
                    </a:tc>
                    <a:tc>
                      <a:txBody>
                        <a:bodyPr/>
                        <a:lstStyle/>
                        <a:p>
                          <a:pPr marL="0" marR="0" algn="ctr">
                            <a:lnSpc>
                              <a:spcPct val="107000"/>
                            </a:lnSpc>
                            <a:spcBef>
                              <a:spcPts val="0"/>
                            </a:spcBef>
                            <a:spcAft>
                              <a:spcPts val="800"/>
                            </a:spcAft>
                          </a:pPr>
                          <a:endParaRPr lang="en-US" sz="2800" dirty="0">
                            <a:effectLst/>
                          </a:endParaRPr>
                        </a:p>
                      </a:txBody>
                      <a:tcPr marL="68580" marR="68580" marT="0" marB="0"/>
                    </a:tc>
                    <a:extLst>
                      <a:ext uri="{0D108BD9-81ED-4DB2-BD59-A6C34878D82A}">
                        <a16:rowId xmlns:a16="http://schemas.microsoft.com/office/drawing/2014/main" val="1385436677"/>
                      </a:ext>
                    </a:extLst>
                  </a:tr>
                  <a:tr h="651710">
                    <a:tc>
                      <a:txBody>
                        <a:bodyPr/>
                        <a:lstStyle/>
                        <a:p>
                          <a:endParaRPr lang="en-US"/>
                        </a:p>
                      </a:txBody>
                      <a:tcPr marL="68580" marR="68580" marT="0" marB="0">
                        <a:blipFill>
                          <a:blip r:embed="rId2"/>
                          <a:stretch>
                            <a:fillRect l="-313" t="-100935" r="-83072" b="-502804"/>
                          </a:stretch>
                        </a:blipFill>
                      </a:tcPr>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5348690"/>
                      </a:ext>
                    </a:extLst>
                  </a:tr>
                  <a:tr h="651710">
                    <a:tc>
                      <a:txBody>
                        <a:bodyPr/>
                        <a:lstStyle/>
                        <a:p>
                          <a:endParaRPr lang="en-US"/>
                        </a:p>
                      </a:txBody>
                      <a:tcPr marL="68580" marR="68580" marT="0" marB="0">
                        <a:blipFill>
                          <a:blip r:embed="rId2"/>
                          <a:stretch>
                            <a:fillRect l="-313" t="-200935" r="-83072" b="-402804"/>
                          </a:stretch>
                        </a:blipFill>
                      </a:tcPr>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021938"/>
                      </a:ext>
                    </a:extLst>
                  </a:tr>
                  <a:tr h="651710">
                    <a:tc>
                      <a:txBody>
                        <a:bodyPr/>
                        <a:lstStyle/>
                        <a:p>
                          <a:endParaRPr lang="en-US"/>
                        </a:p>
                      </a:txBody>
                      <a:tcPr marL="68580" marR="68580" marT="0" marB="0">
                        <a:blipFill>
                          <a:blip r:embed="rId2"/>
                          <a:stretch>
                            <a:fillRect l="-313" t="-298148" r="-83072" b="-299074"/>
                          </a:stretch>
                        </a:blipFill>
                      </a:tcPr>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7615006"/>
                      </a:ext>
                    </a:extLst>
                  </a:tr>
                  <a:tr h="651710">
                    <a:tc>
                      <a:txBody>
                        <a:bodyPr/>
                        <a:lstStyle/>
                        <a:p>
                          <a:endParaRPr lang="en-US"/>
                        </a:p>
                      </a:txBody>
                      <a:tcPr marL="68580" marR="68580" marT="0" marB="0">
                        <a:blipFill>
                          <a:blip r:embed="rId2"/>
                          <a:stretch>
                            <a:fillRect l="-313" t="-401869" r="-83072" b="-201869"/>
                          </a:stretch>
                        </a:blipFill>
                      </a:tcPr>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6190551"/>
                      </a:ext>
                    </a:extLst>
                  </a:tr>
                  <a:tr h="651710">
                    <a:tc>
                      <a:txBody>
                        <a:bodyPr/>
                        <a:lstStyle/>
                        <a:p>
                          <a:endParaRPr lang="en-US"/>
                        </a:p>
                      </a:txBody>
                      <a:tcPr marL="68580" marR="68580" marT="0" marB="0">
                        <a:blipFill>
                          <a:blip r:embed="rId2"/>
                          <a:stretch>
                            <a:fillRect l="-313" t="-501869" r="-83072" b="-101869"/>
                          </a:stretch>
                        </a:blipFill>
                      </a:tcPr>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5720309"/>
                      </a:ext>
                    </a:extLst>
                  </a:tr>
                  <a:tr h="651710">
                    <a:tc>
                      <a:txBody>
                        <a:bodyPr/>
                        <a:lstStyle/>
                        <a:p>
                          <a:endParaRPr lang="en-US"/>
                        </a:p>
                      </a:txBody>
                      <a:tcPr marL="68580" marR="68580" marT="0" marB="0">
                        <a:blipFill>
                          <a:blip r:embed="rId2"/>
                          <a:stretch>
                            <a:fillRect l="-313" t="-601869" r="-83072" b="-1869"/>
                          </a:stretch>
                        </a:blipFill>
                      </a:tcPr>
                    </a:tc>
                    <a:tc>
                      <a:txBody>
                        <a:bodyPr/>
                        <a:lstStyle/>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7708880"/>
                      </a:ext>
                    </a:extLst>
                  </a:tr>
                </a:tbl>
              </a:graphicData>
            </a:graphic>
          </p:graphicFrame>
        </mc:Fallback>
      </mc:AlternateContent>
      <p:pic>
        <p:nvPicPr>
          <p:cNvPr id="4" name="Picture 3">
            <a:extLst>
              <a:ext uri="{FF2B5EF4-FFF2-40B4-BE49-F238E27FC236}">
                <a16:creationId xmlns:a16="http://schemas.microsoft.com/office/drawing/2014/main" id="{E88D9084-FBEB-4F73-B9EF-687235D7171A}"/>
              </a:ext>
            </a:extLst>
          </p:cNvPr>
          <p:cNvPicPr>
            <a:picLocks noChangeAspect="1"/>
          </p:cNvPicPr>
          <p:nvPr/>
        </p:nvPicPr>
        <p:blipFill>
          <a:blip r:embed="rId3"/>
          <a:stretch>
            <a:fillRect/>
          </a:stretch>
        </p:blipFill>
        <p:spPr>
          <a:xfrm>
            <a:off x="7172594" y="0"/>
            <a:ext cx="5019406" cy="6857999"/>
          </a:xfrm>
          <a:prstGeom prst="rect">
            <a:avLst/>
          </a:prstGeom>
        </p:spPr>
      </p:pic>
      <p:sp>
        <p:nvSpPr>
          <p:cNvPr id="7" name="TextBox 6">
            <a:extLst>
              <a:ext uri="{FF2B5EF4-FFF2-40B4-BE49-F238E27FC236}">
                <a16:creationId xmlns:a16="http://schemas.microsoft.com/office/drawing/2014/main" id="{E54DD339-4096-4BB5-B81E-104F94B7E129}"/>
              </a:ext>
            </a:extLst>
          </p:cNvPr>
          <p:cNvSpPr txBox="1"/>
          <p:nvPr/>
        </p:nvSpPr>
        <p:spPr>
          <a:xfrm>
            <a:off x="4137575" y="1859133"/>
            <a:ext cx="2216386" cy="4493538"/>
          </a:xfrm>
          <a:prstGeom prst="rect">
            <a:avLst/>
          </a:prstGeom>
          <a:noFill/>
        </p:spPr>
        <p:txBody>
          <a:bodyPr wrap="square" rtlCol="0">
            <a:spAutoFit/>
          </a:bodyPr>
          <a:lstStyle/>
          <a:p>
            <a:r>
              <a:rPr lang="en-US" sz="2200" b="1" dirty="0"/>
              <a:t>40</a:t>
            </a:r>
          </a:p>
          <a:p>
            <a:endParaRPr lang="en-US" sz="2200" b="1" dirty="0"/>
          </a:p>
          <a:p>
            <a:r>
              <a:rPr lang="en-US" sz="2200" b="1" dirty="0"/>
              <a:t>140</a:t>
            </a:r>
          </a:p>
          <a:p>
            <a:endParaRPr lang="en-US" sz="2200" b="1" dirty="0"/>
          </a:p>
          <a:p>
            <a:r>
              <a:rPr lang="en-US" sz="2200" b="1" dirty="0"/>
              <a:t>140</a:t>
            </a:r>
          </a:p>
          <a:p>
            <a:endParaRPr lang="en-US" sz="2200" b="1" dirty="0"/>
          </a:p>
          <a:p>
            <a:r>
              <a:rPr lang="en-US" sz="2200" b="1" dirty="0"/>
              <a:t>40</a:t>
            </a:r>
          </a:p>
          <a:p>
            <a:endParaRPr lang="en-US" sz="2200" b="1" dirty="0"/>
          </a:p>
          <a:p>
            <a:r>
              <a:rPr lang="en-US" sz="2200" b="1" dirty="0"/>
              <a:t>140</a:t>
            </a:r>
          </a:p>
          <a:p>
            <a:endParaRPr lang="en-US" sz="2200" b="1" dirty="0"/>
          </a:p>
          <a:p>
            <a:r>
              <a:rPr lang="en-US" sz="2200" b="1" dirty="0"/>
              <a:t>140</a:t>
            </a:r>
          </a:p>
          <a:p>
            <a:endParaRPr lang="en-US" sz="2200" b="1" dirty="0"/>
          </a:p>
          <a:p>
            <a:r>
              <a:rPr lang="en-US" sz="2200" b="1" dirty="0"/>
              <a:t>40</a:t>
            </a:r>
          </a:p>
        </p:txBody>
      </p:sp>
    </p:spTree>
    <p:extLst>
      <p:ext uri="{BB962C8B-B14F-4D97-AF65-F5344CB8AC3E}">
        <p14:creationId xmlns:p14="http://schemas.microsoft.com/office/powerpoint/2010/main" val="3523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F2A87D7-FBEE-4B52-B1D9-D14CEADC7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0AFAE112-8943-47A5-B3CC-26CA4D698299}"/>
              </a:ext>
            </a:extLst>
          </p:cNvPr>
          <p:cNvSpPr>
            <a:spLocks noGrp="1"/>
          </p:cNvSpPr>
          <p:nvPr>
            <p:ph type="ctrTitle"/>
          </p:nvPr>
        </p:nvSpPr>
        <p:spPr>
          <a:xfrm>
            <a:off x="1523999" y="2235200"/>
            <a:ext cx="9144000" cy="2387600"/>
          </a:xfrm>
        </p:spPr>
        <p:txBody>
          <a:bodyPr>
            <a:normAutofit/>
          </a:bodyPr>
          <a:lstStyle/>
          <a:p>
            <a:r>
              <a:rPr lang="en-US" b="1" dirty="0">
                <a:solidFill>
                  <a:schemeClr val="bg1"/>
                </a:solidFill>
              </a:rPr>
              <a:t>DAY 4 – DILATIONS &amp; SCALE FACTORS</a:t>
            </a:r>
          </a:p>
        </p:txBody>
      </p:sp>
    </p:spTree>
    <p:extLst>
      <p:ext uri="{BB962C8B-B14F-4D97-AF65-F5344CB8AC3E}">
        <p14:creationId xmlns:p14="http://schemas.microsoft.com/office/powerpoint/2010/main" val="3696139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close up of a logo&#10;&#10;Description generated with very high confidence">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8413B9-53DB-458A-AECA-781C877402E2}"/>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DILATION</a:t>
            </a:r>
          </a:p>
        </p:txBody>
      </p:sp>
      <p:sp>
        <p:nvSpPr>
          <p:cNvPr id="48"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 up of a sign&#10;&#10;Description generated with high confidence">
            <a:extLst>
              <a:ext uri="{FF2B5EF4-FFF2-40B4-BE49-F238E27FC236}">
                <a16:creationId xmlns:a16="http://schemas.microsoft.com/office/drawing/2014/main" id="{9E76FA2E-2E42-4459-B9AA-499CEFBFA4C3}"/>
              </a:ext>
            </a:extLst>
          </p:cNvPr>
          <p:cNvPicPr>
            <a:picLocks noChangeAspect="1"/>
          </p:cNvPicPr>
          <p:nvPr/>
        </p:nvPicPr>
        <p:blipFill rotWithShape="1">
          <a:blip r:embed="rId3">
            <a:alphaModFix/>
            <a:extLst/>
          </a:blip>
          <a:srcRect l="11002" r="-3"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5AEB968C-2C55-4B1B-BB6A-D610314C1748}"/>
              </a:ext>
            </a:extLst>
          </p:cNvPr>
          <p:cNvSpPr>
            <a:spLocks noGrp="1"/>
          </p:cNvSpPr>
          <p:nvPr>
            <p:ph idx="1"/>
          </p:nvPr>
        </p:nvSpPr>
        <p:spPr>
          <a:xfrm>
            <a:off x="6094104" y="1988545"/>
            <a:ext cx="4977578" cy="4267876"/>
          </a:xfrm>
        </p:spPr>
        <p:txBody>
          <a:bodyPr anchor="ctr">
            <a:normAutofit lnSpcReduction="10000"/>
          </a:bodyPr>
          <a:lstStyle/>
          <a:p>
            <a:r>
              <a:rPr lang="en-US" sz="2400" dirty="0">
                <a:solidFill>
                  <a:srgbClr val="000000"/>
                </a:solidFill>
                <a:latin typeface="Century Gothic" panose="020B0502020202020204" pitchFamily="34" charset="0"/>
              </a:rPr>
              <a:t>A proportional enlargement or reduction of a figure.</a:t>
            </a:r>
          </a:p>
          <a:p>
            <a:r>
              <a:rPr lang="en-US" sz="2400" b="1" u="sng" dirty="0">
                <a:solidFill>
                  <a:srgbClr val="000000"/>
                </a:solidFill>
                <a:latin typeface="Century Gothic" panose="020B0502020202020204" pitchFamily="34" charset="0"/>
              </a:rPr>
              <a:t>Center of Dilation</a:t>
            </a:r>
            <a:r>
              <a:rPr lang="en-US" sz="2400" dirty="0">
                <a:solidFill>
                  <a:srgbClr val="000000"/>
                </a:solidFill>
                <a:latin typeface="Century Gothic" panose="020B0502020202020204" pitchFamily="34" charset="0"/>
              </a:rPr>
              <a:t>: the point a figure if enlarged/reduced through</a:t>
            </a:r>
          </a:p>
          <a:p>
            <a:r>
              <a:rPr lang="en-US" sz="2400" b="1" u="sng" dirty="0">
                <a:solidFill>
                  <a:srgbClr val="000000"/>
                </a:solidFill>
                <a:latin typeface="Century Gothic" panose="020B0502020202020204" pitchFamily="34" charset="0"/>
              </a:rPr>
              <a:t>Scale Factor</a:t>
            </a:r>
            <a:r>
              <a:rPr lang="en-US" sz="2400" dirty="0">
                <a:solidFill>
                  <a:srgbClr val="000000"/>
                </a:solidFill>
                <a:latin typeface="Century Gothic" panose="020B0502020202020204" pitchFamily="34" charset="0"/>
              </a:rPr>
              <a:t>: the size of the enlargement/reduction.</a:t>
            </a:r>
          </a:p>
          <a:p>
            <a:pPr lvl="1"/>
            <a:r>
              <a:rPr lang="en-US" u="sng" dirty="0">
                <a:solidFill>
                  <a:srgbClr val="000000"/>
                </a:solidFill>
                <a:latin typeface="Century Gothic" panose="020B0502020202020204" pitchFamily="34" charset="0"/>
              </a:rPr>
              <a:t>Enlargement</a:t>
            </a:r>
            <a:r>
              <a:rPr lang="en-US" dirty="0">
                <a:solidFill>
                  <a:srgbClr val="000000"/>
                </a:solidFill>
                <a:latin typeface="Century Gothic" panose="020B0502020202020204" pitchFamily="34" charset="0"/>
              </a:rPr>
              <a:t> – greater than 1</a:t>
            </a:r>
          </a:p>
          <a:p>
            <a:pPr lvl="1"/>
            <a:r>
              <a:rPr lang="en-US" u="sng" dirty="0">
                <a:solidFill>
                  <a:srgbClr val="000000"/>
                </a:solidFill>
                <a:latin typeface="Century Gothic" panose="020B0502020202020204" pitchFamily="34" charset="0"/>
              </a:rPr>
              <a:t>Reduction</a:t>
            </a:r>
            <a:r>
              <a:rPr lang="en-US" dirty="0">
                <a:solidFill>
                  <a:srgbClr val="000000"/>
                </a:solidFill>
                <a:latin typeface="Century Gothic" panose="020B0502020202020204" pitchFamily="34" charset="0"/>
              </a:rPr>
              <a:t> – less than 1</a:t>
            </a:r>
          </a:p>
          <a:p>
            <a:r>
              <a:rPr lang="en-US" sz="2400" dirty="0">
                <a:solidFill>
                  <a:srgbClr val="000000"/>
                </a:solidFill>
                <a:latin typeface="Century Gothic" panose="020B0502020202020204" pitchFamily="34" charset="0"/>
              </a:rPr>
              <a:t>A figure and its dilated image are always similar</a:t>
            </a:r>
            <a:r>
              <a:rPr lang="en-US" dirty="0">
                <a:solidFill>
                  <a:srgbClr val="000000"/>
                </a:solidFill>
                <a:latin typeface="Century Gothic" panose="020B0502020202020204" pitchFamily="34" charset="0"/>
              </a:rPr>
              <a:t>.</a:t>
            </a:r>
          </a:p>
          <a:p>
            <a:endParaRPr lang="en-US" sz="20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5804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3645779-49DE-4688-868B-F8E7CED0E254}"/>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a:solidFill>
                  <a:schemeClr val="accent1"/>
                </a:solidFill>
              </a:rPr>
              <a:t>Check for understanding</a:t>
            </a:r>
          </a:p>
        </p:txBody>
      </p:sp>
      <p:pic>
        <p:nvPicPr>
          <p:cNvPr id="8" name="Content Placeholder 7">
            <a:extLst>
              <a:ext uri="{FF2B5EF4-FFF2-40B4-BE49-F238E27FC236}">
                <a16:creationId xmlns:a16="http://schemas.microsoft.com/office/drawing/2014/main" id="{D5F8D493-0498-42D4-904D-598135199A41}"/>
              </a:ext>
            </a:extLst>
          </p:cNvPr>
          <p:cNvPicPr>
            <a:picLocks noGrp="1" noChangeAspect="1"/>
          </p:cNvPicPr>
          <p:nvPr>
            <p:ph idx="1"/>
          </p:nvPr>
        </p:nvPicPr>
        <p:blipFill>
          <a:blip r:embed="rId2"/>
          <a:stretch>
            <a:fillRect/>
          </a:stretch>
        </p:blipFill>
        <p:spPr>
          <a:xfrm>
            <a:off x="243841" y="256540"/>
            <a:ext cx="11704320" cy="2560325"/>
          </a:xfrm>
          <a:prstGeom prst="rect">
            <a:avLst/>
          </a:prstGeom>
        </p:spPr>
      </p:pic>
      <p:sp>
        <p:nvSpPr>
          <p:cNvPr id="9" name="TextBox 8">
            <a:extLst>
              <a:ext uri="{FF2B5EF4-FFF2-40B4-BE49-F238E27FC236}">
                <a16:creationId xmlns:a16="http://schemas.microsoft.com/office/drawing/2014/main" id="{D6AE4E6B-EB9E-4B18-B5F1-12D381A60FC2}"/>
              </a:ext>
            </a:extLst>
          </p:cNvPr>
          <p:cNvSpPr txBox="1"/>
          <p:nvPr/>
        </p:nvSpPr>
        <p:spPr>
          <a:xfrm>
            <a:off x="368969" y="3177778"/>
            <a:ext cx="2951747" cy="769441"/>
          </a:xfrm>
          <a:prstGeom prst="rect">
            <a:avLst/>
          </a:prstGeom>
          <a:noFill/>
        </p:spPr>
        <p:txBody>
          <a:bodyPr wrap="square" rtlCol="0">
            <a:spAutoFit/>
          </a:bodyPr>
          <a:lstStyle/>
          <a:p>
            <a:pPr algn="ctr"/>
            <a:r>
              <a:rPr lang="en-US" sz="4400" dirty="0"/>
              <a:t>Congruency</a:t>
            </a:r>
          </a:p>
        </p:txBody>
      </p:sp>
      <p:sp>
        <p:nvSpPr>
          <p:cNvPr id="13" name="TextBox 12">
            <a:extLst>
              <a:ext uri="{FF2B5EF4-FFF2-40B4-BE49-F238E27FC236}">
                <a16:creationId xmlns:a16="http://schemas.microsoft.com/office/drawing/2014/main" id="{457AAE73-842C-4F50-BCD5-641E3A2E9EF9}"/>
              </a:ext>
            </a:extLst>
          </p:cNvPr>
          <p:cNvSpPr txBox="1"/>
          <p:nvPr/>
        </p:nvSpPr>
        <p:spPr>
          <a:xfrm>
            <a:off x="4339390" y="3177778"/>
            <a:ext cx="2951747" cy="769441"/>
          </a:xfrm>
          <a:prstGeom prst="rect">
            <a:avLst/>
          </a:prstGeom>
          <a:noFill/>
        </p:spPr>
        <p:txBody>
          <a:bodyPr wrap="square" rtlCol="0">
            <a:spAutoFit/>
          </a:bodyPr>
          <a:lstStyle/>
          <a:p>
            <a:pPr algn="ctr"/>
            <a:r>
              <a:rPr lang="en-US" sz="4400" dirty="0"/>
              <a:t>Similarity</a:t>
            </a:r>
          </a:p>
        </p:txBody>
      </p:sp>
      <p:sp>
        <p:nvSpPr>
          <p:cNvPr id="15" name="TextBox 14">
            <a:extLst>
              <a:ext uri="{FF2B5EF4-FFF2-40B4-BE49-F238E27FC236}">
                <a16:creationId xmlns:a16="http://schemas.microsoft.com/office/drawing/2014/main" id="{888E06D9-AFF2-4ACC-B464-B369204CF425}"/>
              </a:ext>
            </a:extLst>
          </p:cNvPr>
          <p:cNvSpPr txBox="1"/>
          <p:nvPr/>
        </p:nvSpPr>
        <p:spPr>
          <a:xfrm>
            <a:off x="8590547" y="3177778"/>
            <a:ext cx="2951747" cy="769441"/>
          </a:xfrm>
          <a:prstGeom prst="rect">
            <a:avLst/>
          </a:prstGeom>
          <a:noFill/>
        </p:spPr>
        <p:txBody>
          <a:bodyPr wrap="square" rtlCol="0">
            <a:spAutoFit/>
          </a:bodyPr>
          <a:lstStyle/>
          <a:p>
            <a:pPr algn="ctr"/>
            <a:r>
              <a:rPr lang="en-US" sz="4400" dirty="0"/>
              <a:t>Congruency</a:t>
            </a:r>
          </a:p>
        </p:txBody>
      </p:sp>
    </p:spTree>
    <p:extLst>
      <p:ext uri="{BB962C8B-B14F-4D97-AF65-F5344CB8AC3E}">
        <p14:creationId xmlns:p14="http://schemas.microsoft.com/office/powerpoint/2010/main" val="4239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B377-F147-4166-8D63-EAD77E42A876}"/>
              </a:ext>
            </a:extLst>
          </p:cNvPr>
          <p:cNvSpPr>
            <a:spLocks noGrp="1"/>
          </p:cNvSpPr>
          <p:nvPr>
            <p:ph type="title"/>
          </p:nvPr>
        </p:nvSpPr>
        <p:spPr>
          <a:xfrm>
            <a:off x="648929" y="629267"/>
            <a:ext cx="5127031" cy="1161434"/>
          </a:xfrm>
        </p:spPr>
        <p:txBody>
          <a:bodyPr>
            <a:normAutofit/>
          </a:bodyPr>
          <a:lstStyle/>
          <a:p>
            <a:r>
              <a:rPr lang="en-US" dirty="0"/>
              <a:t>I-Do</a:t>
            </a:r>
          </a:p>
        </p:txBody>
      </p:sp>
      <p:sp>
        <p:nvSpPr>
          <p:cNvPr id="3" name="Content Placeholder 2">
            <a:extLst>
              <a:ext uri="{FF2B5EF4-FFF2-40B4-BE49-F238E27FC236}">
                <a16:creationId xmlns:a16="http://schemas.microsoft.com/office/drawing/2014/main" id="{E31ABA42-7807-4CB2-9E9C-A10860BA8D4D}"/>
              </a:ext>
            </a:extLst>
          </p:cNvPr>
          <p:cNvSpPr>
            <a:spLocks noGrp="1"/>
          </p:cNvSpPr>
          <p:nvPr>
            <p:ph idx="1"/>
          </p:nvPr>
        </p:nvSpPr>
        <p:spPr>
          <a:xfrm>
            <a:off x="648931" y="1790702"/>
            <a:ext cx="3650354" cy="4433118"/>
          </a:xfrm>
        </p:spPr>
        <p:txBody>
          <a:bodyPr>
            <a:normAutofit/>
          </a:bodyPr>
          <a:lstStyle/>
          <a:p>
            <a:pPr marL="0" indent="0">
              <a:buNone/>
            </a:pPr>
            <a:r>
              <a:rPr lang="en-US" sz="1800" dirty="0"/>
              <a:t>Used a </a:t>
            </a:r>
            <a:r>
              <a:rPr lang="en-US" sz="1800" b="1" u="sng" dirty="0"/>
              <a:t>scale factor of 2</a:t>
            </a:r>
            <a:r>
              <a:rPr lang="en-US" sz="1800" dirty="0"/>
              <a:t>. Complete the table below and graph both the original (pre-image) and new (image) rectangle.</a:t>
            </a:r>
          </a:p>
          <a:p>
            <a:pPr marL="0" indent="0">
              <a:buNone/>
            </a:pPr>
            <a:endParaRPr lang="en-US" sz="1800" dirty="0"/>
          </a:p>
          <a:p>
            <a:pPr marL="0" indent="0">
              <a:buNone/>
            </a:pPr>
            <a:endParaRPr lang="en-US" sz="1800" dirty="0"/>
          </a:p>
          <a:p>
            <a:pPr marL="0" indent="0">
              <a:buNone/>
            </a:pPr>
            <a:r>
              <a:rPr lang="en-US" sz="1800" dirty="0"/>
              <a:t>How did the following change?</a:t>
            </a:r>
          </a:p>
          <a:p>
            <a:pPr marL="0" indent="0">
              <a:buNone/>
            </a:pPr>
            <a:r>
              <a:rPr lang="en-US" sz="1800" dirty="0"/>
              <a:t>A. Angle Measures:</a:t>
            </a:r>
            <a:endParaRPr lang="en-US" sz="1800" b="1" dirty="0"/>
          </a:p>
          <a:p>
            <a:pPr marL="0" indent="0" algn="ctr">
              <a:buNone/>
            </a:pPr>
            <a:r>
              <a:rPr lang="en-US" sz="1800" b="1" dirty="0"/>
              <a:t>THEY DON’T CHANGE</a:t>
            </a:r>
          </a:p>
          <a:p>
            <a:pPr marL="0" indent="0">
              <a:buNone/>
            </a:pPr>
            <a:r>
              <a:rPr lang="en-US" sz="1800" dirty="0"/>
              <a:t>B. Length of Sides:</a:t>
            </a:r>
          </a:p>
          <a:p>
            <a:pPr marL="0" indent="0" algn="ctr">
              <a:buNone/>
            </a:pPr>
            <a:r>
              <a:rPr lang="en-US" sz="1800" b="1" dirty="0"/>
              <a:t>THEY ARE EACH LARGER BY 2 UNITS</a:t>
            </a:r>
          </a:p>
        </p:txBody>
      </p:sp>
      <p:graphicFrame>
        <p:nvGraphicFramePr>
          <p:cNvPr id="4" name="Table 3">
            <a:extLst>
              <a:ext uri="{FF2B5EF4-FFF2-40B4-BE49-F238E27FC236}">
                <a16:creationId xmlns:a16="http://schemas.microsoft.com/office/drawing/2014/main" id="{47FBEC0E-A21A-4898-BDC2-996AF69941A8}"/>
              </a:ext>
            </a:extLst>
          </p:cNvPr>
          <p:cNvGraphicFramePr>
            <a:graphicFrameLocks noGrp="1"/>
          </p:cNvGraphicFramePr>
          <p:nvPr>
            <p:extLst>
              <p:ext uri="{D42A27DB-BD31-4B8C-83A1-F6EECF244321}">
                <p14:modId xmlns:p14="http://schemas.microsoft.com/office/powerpoint/2010/main" val="1710535149"/>
              </p:ext>
            </p:extLst>
          </p:nvPr>
        </p:nvGraphicFramePr>
        <p:xfrm>
          <a:off x="4780547" y="1209984"/>
          <a:ext cx="7299158" cy="4683775"/>
        </p:xfrm>
        <a:graphic>
          <a:graphicData uri="http://schemas.openxmlformats.org/drawingml/2006/table">
            <a:tbl>
              <a:tblPr firstRow="1" firstCol="1" bandRow="1">
                <a:tableStyleId>{5C22544A-7EE6-4342-B048-85BDC9FD1C3A}</a:tableStyleId>
              </a:tblPr>
              <a:tblGrid>
                <a:gridCol w="1985595">
                  <a:extLst>
                    <a:ext uri="{9D8B030D-6E8A-4147-A177-3AD203B41FA5}">
                      <a16:colId xmlns:a16="http://schemas.microsoft.com/office/drawing/2014/main" val="162716383"/>
                    </a:ext>
                  </a:extLst>
                </a:gridCol>
                <a:gridCol w="3076274">
                  <a:extLst>
                    <a:ext uri="{9D8B030D-6E8A-4147-A177-3AD203B41FA5}">
                      <a16:colId xmlns:a16="http://schemas.microsoft.com/office/drawing/2014/main" val="2949158551"/>
                    </a:ext>
                  </a:extLst>
                </a:gridCol>
                <a:gridCol w="2237289">
                  <a:extLst>
                    <a:ext uri="{9D8B030D-6E8A-4147-A177-3AD203B41FA5}">
                      <a16:colId xmlns:a16="http://schemas.microsoft.com/office/drawing/2014/main" val="2172100112"/>
                    </a:ext>
                  </a:extLst>
                </a:gridCol>
              </a:tblGrid>
              <a:tr h="936755">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Pre-Image</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Process</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a:effectLst/>
                          <a:latin typeface="Century Gothic" panose="020B0502020202020204" pitchFamily="34" charset="0"/>
                        </a:rPr>
                        <a:t>Image</a:t>
                      </a:r>
                      <a:endParaRPr lang="en-US" sz="28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2586666"/>
                  </a:ext>
                </a:extLst>
              </a:tr>
              <a:tr h="936755">
                <a:tc>
                  <a:txBody>
                    <a:bodyPr/>
                    <a:lstStyle/>
                    <a:p>
                      <a:pPr marL="0" marR="0" algn="ctr">
                        <a:lnSpc>
                          <a:spcPct val="115000"/>
                        </a:lnSpc>
                        <a:spcBef>
                          <a:spcPts val="0"/>
                        </a:spcBef>
                        <a:spcAft>
                          <a:spcPts val="0"/>
                        </a:spcAft>
                        <a:tabLst>
                          <a:tab pos="2200910" algn="l"/>
                        </a:tabLst>
                      </a:pPr>
                      <a:r>
                        <a:rPr lang="en-US" sz="2800">
                          <a:effectLst/>
                          <a:latin typeface="Century Gothic" panose="020B0502020202020204" pitchFamily="34" charset="0"/>
                        </a:rPr>
                        <a:t>A (-2, -1)</a:t>
                      </a:r>
                      <a:endParaRPr lang="en-US" sz="28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A’ (      ,      )</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1347325"/>
                  </a:ext>
                </a:extLst>
              </a:tr>
              <a:tr h="936755">
                <a:tc>
                  <a:txBody>
                    <a:bodyPr/>
                    <a:lstStyle/>
                    <a:p>
                      <a:pPr marL="0" marR="0" algn="ctr">
                        <a:lnSpc>
                          <a:spcPct val="115000"/>
                        </a:lnSpc>
                        <a:spcBef>
                          <a:spcPts val="0"/>
                        </a:spcBef>
                        <a:spcAft>
                          <a:spcPts val="0"/>
                        </a:spcAft>
                        <a:tabLst>
                          <a:tab pos="2200910" algn="l"/>
                        </a:tabLst>
                      </a:pPr>
                      <a:r>
                        <a:rPr lang="en-US" sz="2800">
                          <a:effectLst/>
                          <a:latin typeface="Century Gothic" panose="020B0502020202020204" pitchFamily="34" charset="0"/>
                        </a:rPr>
                        <a:t>B (2, -1)</a:t>
                      </a:r>
                      <a:endParaRPr lang="en-US" sz="28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B’  (      ,      )</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566054"/>
                  </a:ext>
                </a:extLst>
              </a:tr>
              <a:tr h="936755">
                <a:tc>
                  <a:txBody>
                    <a:bodyPr/>
                    <a:lstStyle/>
                    <a:p>
                      <a:pPr marL="0" marR="0" algn="ctr">
                        <a:lnSpc>
                          <a:spcPct val="115000"/>
                        </a:lnSpc>
                        <a:spcBef>
                          <a:spcPts val="0"/>
                        </a:spcBef>
                        <a:spcAft>
                          <a:spcPts val="0"/>
                        </a:spcAft>
                        <a:tabLst>
                          <a:tab pos="2200910" algn="l"/>
                        </a:tabLst>
                      </a:pPr>
                      <a:r>
                        <a:rPr lang="en-US" sz="2800">
                          <a:effectLst/>
                          <a:latin typeface="Century Gothic" panose="020B0502020202020204" pitchFamily="34" charset="0"/>
                        </a:rPr>
                        <a:t>C (-2, 1)</a:t>
                      </a:r>
                      <a:endParaRPr lang="en-US" sz="28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C’ (      ,      )</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590580"/>
                  </a:ext>
                </a:extLst>
              </a:tr>
              <a:tr h="936755">
                <a:tc>
                  <a:txBody>
                    <a:bodyPr/>
                    <a:lstStyle/>
                    <a:p>
                      <a:pPr marL="0" marR="0" algn="ctr">
                        <a:lnSpc>
                          <a:spcPct val="115000"/>
                        </a:lnSpc>
                        <a:spcBef>
                          <a:spcPts val="0"/>
                        </a:spcBef>
                        <a:spcAft>
                          <a:spcPts val="0"/>
                        </a:spcAft>
                        <a:tabLst>
                          <a:tab pos="2200910" algn="l"/>
                        </a:tabLst>
                      </a:pPr>
                      <a:r>
                        <a:rPr lang="en-US" sz="2800">
                          <a:effectLst/>
                          <a:latin typeface="Century Gothic" panose="020B0502020202020204" pitchFamily="34" charset="0"/>
                        </a:rPr>
                        <a:t>D (2, 1)</a:t>
                      </a:r>
                      <a:endParaRPr lang="en-US" sz="28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D’ (      ,      )</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3936721"/>
                  </a:ext>
                </a:extLst>
              </a:tr>
            </a:tbl>
          </a:graphicData>
        </a:graphic>
      </p:graphicFrame>
      <p:sp>
        <p:nvSpPr>
          <p:cNvPr id="6" name="TextBox 5">
            <a:extLst>
              <a:ext uri="{FF2B5EF4-FFF2-40B4-BE49-F238E27FC236}">
                <a16:creationId xmlns:a16="http://schemas.microsoft.com/office/drawing/2014/main" id="{2954FE32-E7DB-491B-B223-C50E362DDC26}"/>
              </a:ext>
            </a:extLst>
          </p:cNvPr>
          <p:cNvSpPr txBox="1"/>
          <p:nvPr/>
        </p:nvSpPr>
        <p:spPr>
          <a:xfrm>
            <a:off x="7283116" y="2197768"/>
            <a:ext cx="2101516" cy="3539430"/>
          </a:xfrm>
          <a:prstGeom prst="rect">
            <a:avLst/>
          </a:prstGeom>
          <a:noFill/>
        </p:spPr>
        <p:txBody>
          <a:bodyPr wrap="square" rtlCol="0">
            <a:spAutoFit/>
          </a:bodyPr>
          <a:lstStyle/>
          <a:p>
            <a:pPr fontAlgn="ctr"/>
            <a:r>
              <a:rPr lang="en-US" sz="3200" b="1" dirty="0">
                <a:latin typeface="Century Gothic" panose="020B0502020202020204" pitchFamily="34" charset="0"/>
              </a:rPr>
              <a:t>2(-2,-1) </a:t>
            </a:r>
          </a:p>
          <a:p>
            <a:pPr fontAlgn="ctr"/>
            <a:endParaRPr lang="en-US" sz="3200" dirty="0">
              <a:latin typeface="Century Gothic" panose="020B0502020202020204" pitchFamily="34" charset="0"/>
            </a:endParaRPr>
          </a:p>
          <a:p>
            <a:pPr fontAlgn="ctr"/>
            <a:r>
              <a:rPr lang="en-US" sz="3200" b="1" dirty="0">
                <a:latin typeface="Century Gothic" panose="020B0502020202020204" pitchFamily="34" charset="0"/>
              </a:rPr>
              <a:t> 2(2,-1)</a:t>
            </a:r>
          </a:p>
          <a:p>
            <a:pPr fontAlgn="ctr"/>
            <a:endParaRPr lang="en-US" sz="3200" dirty="0">
              <a:latin typeface="Century Gothic" panose="020B0502020202020204" pitchFamily="34" charset="0"/>
            </a:endParaRPr>
          </a:p>
          <a:p>
            <a:pPr fontAlgn="ctr"/>
            <a:r>
              <a:rPr lang="en-US" sz="3200" b="1" dirty="0">
                <a:latin typeface="Century Gothic" panose="020B0502020202020204" pitchFamily="34" charset="0"/>
              </a:rPr>
              <a:t> 2(-2,1)</a:t>
            </a:r>
          </a:p>
          <a:p>
            <a:pPr fontAlgn="ctr"/>
            <a:endParaRPr lang="en-US" sz="3200" dirty="0">
              <a:latin typeface="Century Gothic" panose="020B0502020202020204" pitchFamily="34" charset="0"/>
            </a:endParaRPr>
          </a:p>
          <a:p>
            <a:pPr fontAlgn="ctr"/>
            <a:r>
              <a:rPr lang="en-US" sz="3200" b="1" dirty="0">
                <a:latin typeface="Century Gothic" panose="020B0502020202020204" pitchFamily="34" charset="0"/>
              </a:rPr>
              <a:t> 2(2,1)</a:t>
            </a:r>
            <a:endParaRPr lang="en-US" sz="3200" dirty="0">
              <a:latin typeface="Century Gothic" panose="020B0502020202020204" pitchFamily="34" charset="0"/>
            </a:endParaRPr>
          </a:p>
        </p:txBody>
      </p:sp>
      <p:sp>
        <p:nvSpPr>
          <p:cNvPr id="7" name="TextBox 6">
            <a:extLst>
              <a:ext uri="{FF2B5EF4-FFF2-40B4-BE49-F238E27FC236}">
                <a16:creationId xmlns:a16="http://schemas.microsoft.com/office/drawing/2014/main" id="{2722FFCA-5F05-46AF-B494-D46C82E2F401}"/>
              </a:ext>
            </a:extLst>
          </p:cNvPr>
          <p:cNvSpPr txBox="1"/>
          <p:nvPr/>
        </p:nvSpPr>
        <p:spPr>
          <a:xfrm>
            <a:off x="10571748" y="2317738"/>
            <a:ext cx="1315453" cy="3539430"/>
          </a:xfrm>
          <a:prstGeom prst="rect">
            <a:avLst/>
          </a:prstGeom>
          <a:noFill/>
        </p:spPr>
        <p:txBody>
          <a:bodyPr wrap="square" rtlCol="0">
            <a:spAutoFit/>
          </a:bodyPr>
          <a:lstStyle/>
          <a:p>
            <a:r>
              <a:rPr lang="en-US" sz="3200" dirty="0">
                <a:latin typeface="Century Gothic" panose="020B0502020202020204" pitchFamily="34" charset="0"/>
              </a:rPr>
              <a:t>-4  -2</a:t>
            </a:r>
          </a:p>
          <a:p>
            <a:endParaRPr lang="en-US" sz="3200" dirty="0">
              <a:latin typeface="Century Gothic" panose="020B0502020202020204" pitchFamily="34" charset="0"/>
            </a:endParaRPr>
          </a:p>
          <a:p>
            <a:r>
              <a:rPr lang="en-US" sz="3200" dirty="0">
                <a:latin typeface="Century Gothic" panose="020B0502020202020204" pitchFamily="34" charset="0"/>
              </a:rPr>
              <a:t> 4   -2</a:t>
            </a:r>
          </a:p>
          <a:p>
            <a:endParaRPr lang="en-US" sz="3200" dirty="0">
              <a:latin typeface="Century Gothic" panose="020B0502020202020204" pitchFamily="34" charset="0"/>
            </a:endParaRPr>
          </a:p>
          <a:p>
            <a:r>
              <a:rPr lang="en-US" sz="3200" dirty="0">
                <a:latin typeface="Century Gothic" panose="020B0502020202020204" pitchFamily="34" charset="0"/>
              </a:rPr>
              <a:t>-4    2</a:t>
            </a:r>
          </a:p>
          <a:p>
            <a:endParaRPr lang="en-US" sz="3200" dirty="0">
              <a:latin typeface="Century Gothic" panose="020B0502020202020204" pitchFamily="34" charset="0"/>
            </a:endParaRPr>
          </a:p>
          <a:p>
            <a:r>
              <a:rPr lang="en-US" sz="3200" dirty="0">
                <a:latin typeface="Century Gothic" panose="020B0502020202020204" pitchFamily="34" charset="0"/>
              </a:rPr>
              <a:t>4     2</a:t>
            </a:r>
          </a:p>
        </p:txBody>
      </p:sp>
    </p:spTree>
    <p:extLst>
      <p:ext uri="{BB962C8B-B14F-4D97-AF65-F5344CB8AC3E}">
        <p14:creationId xmlns:p14="http://schemas.microsoft.com/office/powerpoint/2010/main" val="38219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B377-F147-4166-8D63-EAD77E42A876}"/>
              </a:ext>
            </a:extLst>
          </p:cNvPr>
          <p:cNvSpPr>
            <a:spLocks noGrp="1"/>
          </p:cNvSpPr>
          <p:nvPr>
            <p:ph type="title"/>
          </p:nvPr>
        </p:nvSpPr>
        <p:spPr>
          <a:xfrm>
            <a:off x="648929" y="629267"/>
            <a:ext cx="5127031" cy="1161434"/>
          </a:xfrm>
        </p:spPr>
        <p:txBody>
          <a:bodyPr>
            <a:normAutofit/>
          </a:bodyPr>
          <a:lstStyle/>
          <a:p>
            <a:r>
              <a:rPr lang="en-US" dirty="0"/>
              <a:t>You-Do</a:t>
            </a:r>
          </a:p>
        </p:txBody>
      </p:sp>
      <p:sp>
        <p:nvSpPr>
          <p:cNvPr id="3" name="Content Placeholder 2">
            <a:extLst>
              <a:ext uri="{FF2B5EF4-FFF2-40B4-BE49-F238E27FC236}">
                <a16:creationId xmlns:a16="http://schemas.microsoft.com/office/drawing/2014/main" id="{E31ABA42-7807-4CB2-9E9C-A10860BA8D4D}"/>
              </a:ext>
            </a:extLst>
          </p:cNvPr>
          <p:cNvSpPr>
            <a:spLocks noGrp="1"/>
          </p:cNvSpPr>
          <p:nvPr>
            <p:ph idx="1"/>
          </p:nvPr>
        </p:nvSpPr>
        <p:spPr>
          <a:xfrm>
            <a:off x="648931" y="1790702"/>
            <a:ext cx="3650354" cy="4433118"/>
          </a:xfrm>
        </p:spPr>
        <p:txBody>
          <a:bodyPr>
            <a:normAutofit/>
          </a:bodyPr>
          <a:lstStyle/>
          <a:p>
            <a:pPr marL="0" indent="0">
              <a:buNone/>
            </a:pPr>
            <a:r>
              <a:rPr lang="en-US" sz="1800" dirty="0"/>
              <a:t>Used a </a:t>
            </a:r>
            <a:r>
              <a:rPr lang="en-US" sz="1800" b="1" u="sng" dirty="0"/>
              <a:t>scale factor of 1/2</a:t>
            </a:r>
            <a:r>
              <a:rPr lang="en-US" sz="1800" dirty="0"/>
              <a:t>. Complete the table below and graph both the original (pre-image) and new (image) rectangle.</a:t>
            </a:r>
          </a:p>
          <a:p>
            <a:pPr marL="0" indent="0">
              <a:buNone/>
            </a:pPr>
            <a:endParaRPr lang="en-US" sz="1800" dirty="0"/>
          </a:p>
          <a:p>
            <a:pPr marL="0" indent="0">
              <a:buNone/>
            </a:pPr>
            <a:endParaRPr lang="en-US" sz="1800" dirty="0"/>
          </a:p>
          <a:p>
            <a:pPr marL="0" indent="0">
              <a:buNone/>
            </a:pPr>
            <a:r>
              <a:rPr lang="en-US" sz="1800" dirty="0"/>
              <a:t>How did the following change?</a:t>
            </a:r>
          </a:p>
          <a:p>
            <a:pPr marL="0" indent="0">
              <a:buNone/>
            </a:pPr>
            <a:r>
              <a:rPr lang="en-US" sz="1800" dirty="0"/>
              <a:t>A. Angle Measures:</a:t>
            </a:r>
            <a:endParaRPr lang="en-US" sz="1800" b="1" dirty="0"/>
          </a:p>
          <a:p>
            <a:pPr marL="0" indent="0" algn="ctr">
              <a:buNone/>
            </a:pPr>
            <a:r>
              <a:rPr lang="en-US" sz="1800" b="1" dirty="0"/>
              <a:t>THEY DON’T CHANGE</a:t>
            </a:r>
          </a:p>
          <a:p>
            <a:pPr marL="0" indent="0">
              <a:buNone/>
            </a:pPr>
            <a:r>
              <a:rPr lang="en-US" sz="1800" dirty="0"/>
              <a:t>B. Length of Sides:</a:t>
            </a:r>
          </a:p>
          <a:p>
            <a:pPr marL="0" indent="0" algn="ctr">
              <a:buNone/>
            </a:pPr>
            <a:r>
              <a:rPr lang="en-US" sz="1800" b="1" dirty="0"/>
              <a:t>THEY ARE EACH SHORTER BY 2 UNITS</a:t>
            </a:r>
          </a:p>
        </p:txBody>
      </p:sp>
      <p:graphicFrame>
        <p:nvGraphicFramePr>
          <p:cNvPr id="4" name="Table 3">
            <a:extLst>
              <a:ext uri="{FF2B5EF4-FFF2-40B4-BE49-F238E27FC236}">
                <a16:creationId xmlns:a16="http://schemas.microsoft.com/office/drawing/2014/main" id="{47FBEC0E-A21A-4898-BDC2-996AF69941A8}"/>
              </a:ext>
            </a:extLst>
          </p:cNvPr>
          <p:cNvGraphicFramePr>
            <a:graphicFrameLocks noGrp="1"/>
          </p:cNvGraphicFramePr>
          <p:nvPr>
            <p:extLst>
              <p:ext uri="{D42A27DB-BD31-4B8C-83A1-F6EECF244321}">
                <p14:modId xmlns:p14="http://schemas.microsoft.com/office/powerpoint/2010/main" val="3993961520"/>
              </p:ext>
            </p:extLst>
          </p:nvPr>
        </p:nvGraphicFramePr>
        <p:xfrm>
          <a:off x="4780547" y="1209984"/>
          <a:ext cx="7299158" cy="4683775"/>
        </p:xfrm>
        <a:graphic>
          <a:graphicData uri="http://schemas.openxmlformats.org/drawingml/2006/table">
            <a:tbl>
              <a:tblPr firstRow="1" firstCol="1" bandRow="1">
                <a:tableStyleId>{5C22544A-7EE6-4342-B048-85BDC9FD1C3A}</a:tableStyleId>
              </a:tblPr>
              <a:tblGrid>
                <a:gridCol w="1985595">
                  <a:extLst>
                    <a:ext uri="{9D8B030D-6E8A-4147-A177-3AD203B41FA5}">
                      <a16:colId xmlns:a16="http://schemas.microsoft.com/office/drawing/2014/main" val="162716383"/>
                    </a:ext>
                  </a:extLst>
                </a:gridCol>
                <a:gridCol w="3076274">
                  <a:extLst>
                    <a:ext uri="{9D8B030D-6E8A-4147-A177-3AD203B41FA5}">
                      <a16:colId xmlns:a16="http://schemas.microsoft.com/office/drawing/2014/main" val="2949158551"/>
                    </a:ext>
                  </a:extLst>
                </a:gridCol>
                <a:gridCol w="2237289">
                  <a:extLst>
                    <a:ext uri="{9D8B030D-6E8A-4147-A177-3AD203B41FA5}">
                      <a16:colId xmlns:a16="http://schemas.microsoft.com/office/drawing/2014/main" val="2172100112"/>
                    </a:ext>
                  </a:extLst>
                </a:gridCol>
              </a:tblGrid>
              <a:tr h="936755">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Pre-Image</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Process</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a:effectLst/>
                          <a:latin typeface="Century Gothic" panose="020B0502020202020204" pitchFamily="34" charset="0"/>
                        </a:rPr>
                        <a:t>Image</a:t>
                      </a:r>
                      <a:endParaRPr lang="en-US" sz="28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2586666"/>
                  </a:ext>
                </a:extLst>
              </a:tr>
              <a:tr h="936755">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A (-4, 4)</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A’ (      ,      )</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1347325"/>
                  </a:ext>
                </a:extLst>
              </a:tr>
              <a:tr h="936755">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B (-4,-4)</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B’  (      ,      )</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566054"/>
                  </a:ext>
                </a:extLst>
              </a:tr>
              <a:tr h="936755">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C (4,4)</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C’ (      ,      )</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590580"/>
                  </a:ext>
                </a:extLst>
              </a:tr>
              <a:tr h="936755">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D (4,-4)</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200910" algn="l"/>
                        </a:tabLst>
                      </a:pPr>
                      <a:r>
                        <a:rPr lang="en-US" sz="2800" dirty="0">
                          <a:effectLst/>
                          <a:latin typeface="Century Gothic" panose="020B0502020202020204" pitchFamily="34" charset="0"/>
                        </a:rPr>
                        <a:t>D’ (      ,      )</a:t>
                      </a:r>
                      <a:endParaRPr lang="en-US"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3936721"/>
                  </a:ext>
                </a:extLst>
              </a:tr>
            </a:tbl>
          </a:graphicData>
        </a:graphic>
      </p:graphicFrame>
      <p:sp>
        <p:nvSpPr>
          <p:cNvPr id="6" name="TextBox 5">
            <a:extLst>
              <a:ext uri="{FF2B5EF4-FFF2-40B4-BE49-F238E27FC236}">
                <a16:creationId xmlns:a16="http://schemas.microsoft.com/office/drawing/2014/main" id="{2954FE32-E7DB-491B-B223-C50E362DDC26}"/>
              </a:ext>
            </a:extLst>
          </p:cNvPr>
          <p:cNvSpPr txBox="1"/>
          <p:nvPr/>
        </p:nvSpPr>
        <p:spPr>
          <a:xfrm>
            <a:off x="7283116" y="2197768"/>
            <a:ext cx="2101516" cy="3539430"/>
          </a:xfrm>
          <a:prstGeom prst="rect">
            <a:avLst/>
          </a:prstGeom>
          <a:noFill/>
        </p:spPr>
        <p:txBody>
          <a:bodyPr wrap="square" rtlCol="0">
            <a:spAutoFit/>
          </a:bodyPr>
          <a:lstStyle/>
          <a:p>
            <a:pPr fontAlgn="ctr"/>
            <a:r>
              <a:rPr lang="en-US" sz="3200" b="1" dirty="0">
                <a:latin typeface="Century Gothic" panose="020B0502020202020204" pitchFamily="34" charset="0"/>
              </a:rPr>
              <a:t>.5(-4,4) </a:t>
            </a:r>
          </a:p>
          <a:p>
            <a:pPr fontAlgn="ctr"/>
            <a:endParaRPr lang="en-US" sz="3200" dirty="0">
              <a:latin typeface="Century Gothic" panose="020B0502020202020204" pitchFamily="34" charset="0"/>
            </a:endParaRPr>
          </a:p>
          <a:p>
            <a:pPr fontAlgn="ctr"/>
            <a:r>
              <a:rPr lang="en-US" sz="3200" b="1" dirty="0">
                <a:latin typeface="Century Gothic" panose="020B0502020202020204" pitchFamily="34" charset="0"/>
              </a:rPr>
              <a:t> .5(-4,-4)</a:t>
            </a:r>
          </a:p>
          <a:p>
            <a:pPr fontAlgn="ctr"/>
            <a:endParaRPr lang="en-US" sz="3200" dirty="0">
              <a:latin typeface="Century Gothic" panose="020B0502020202020204" pitchFamily="34" charset="0"/>
            </a:endParaRPr>
          </a:p>
          <a:p>
            <a:pPr fontAlgn="ctr"/>
            <a:r>
              <a:rPr lang="en-US" sz="3200" b="1" dirty="0">
                <a:latin typeface="Century Gothic" panose="020B0502020202020204" pitchFamily="34" charset="0"/>
              </a:rPr>
              <a:t> .5(4,4)</a:t>
            </a:r>
          </a:p>
          <a:p>
            <a:pPr fontAlgn="ctr"/>
            <a:endParaRPr lang="en-US" sz="3200" dirty="0">
              <a:latin typeface="Century Gothic" panose="020B0502020202020204" pitchFamily="34" charset="0"/>
            </a:endParaRPr>
          </a:p>
          <a:p>
            <a:pPr fontAlgn="ctr"/>
            <a:r>
              <a:rPr lang="en-US" sz="3200" b="1" dirty="0">
                <a:latin typeface="Century Gothic" panose="020B0502020202020204" pitchFamily="34" charset="0"/>
              </a:rPr>
              <a:t> .5(4,-4)</a:t>
            </a:r>
            <a:endParaRPr lang="en-US" sz="3200" dirty="0">
              <a:latin typeface="Century Gothic" panose="020B0502020202020204" pitchFamily="34" charset="0"/>
            </a:endParaRPr>
          </a:p>
        </p:txBody>
      </p:sp>
      <p:sp>
        <p:nvSpPr>
          <p:cNvPr id="7" name="TextBox 6">
            <a:extLst>
              <a:ext uri="{FF2B5EF4-FFF2-40B4-BE49-F238E27FC236}">
                <a16:creationId xmlns:a16="http://schemas.microsoft.com/office/drawing/2014/main" id="{2722FFCA-5F05-46AF-B494-D46C82E2F401}"/>
              </a:ext>
            </a:extLst>
          </p:cNvPr>
          <p:cNvSpPr txBox="1"/>
          <p:nvPr/>
        </p:nvSpPr>
        <p:spPr>
          <a:xfrm>
            <a:off x="10571748" y="2317738"/>
            <a:ext cx="1315453" cy="3539430"/>
          </a:xfrm>
          <a:prstGeom prst="rect">
            <a:avLst/>
          </a:prstGeom>
          <a:noFill/>
        </p:spPr>
        <p:txBody>
          <a:bodyPr wrap="square" rtlCol="0">
            <a:spAutoFit/>
          </a:bodyPr>
          <a:lstStyle/>
          <a:p>
            <a:r>
              <a:rPr lang="en-US" sz="3200" dirty="0">
                <a:latin typeface="Century Gothic" panose="020B0502020202020204" pitchFamily="34" charset="0"/>
              </a:rPr>
              <a:t>-2   2</a:t>
            </a:r>
          </a:p>
          <a:p>
            <a:endParaRPr lang="en-US" sz="3200" dirty="0">
              <a:latin typeface="Century Gothic" panose="020B0502020202020204" pitchFamily="34" charset="0"/>
            </a:endParaRPr>
          </a:p>
          <a:p>
            <a:r>
              <a:rPr lang="en-US" sz="3200" dirty="0">
                <a:latin typeface="Century Gothic" panose="020B0502020202020204" pitchFamily="34" charset="0"/>
              </a:rPr>
              <a:t> -2  -2</a:t>
            </a:r>
          </a:p>
          <a:p>
            <a:endParaRPr lang="en-US" sz="3200" dirty="0">
              <a:latin typeface="Century Gothic" panose="020B0502020202020204" pitchFamily="34" charset="0"/>
            </a:endParaRPr>
          </a:p>
          <a:p>
            <a:r>
              <a:rPr lang="en-US" sz="3200" dirty="0">
                <a:latin typeface="Century Gothic" panose="020B0502020202020204" pitchFamily="34" charset="0"/>
              </a:rPr>
              <a:t> 2    2</a:t>
            </a:r>
          </a:p>
          <a:p>
            <a:endParaRPr lang="en-US" sz="3200" dirty="0">
              <a:latin typeface="Century Gothic" panose="020B0502020202020204" pitchFamily="34" charset="0"/>
            </a:endParaRPr>
          </a:p>
          <a:p>
            <a:r>
              <a:rPr lang="en-US" sz="3200" dirty="0">
                <a:latin typeface="Century Gothic" panose="020B0502020202020204" pitchFamily="34" charset="0"/>
              </a:rPr>
              <a:t>2    -2</a:t>
            </a:r>
          </a:p>
        </p:txBody>
      </p:sp>
    </p:spTree>
    <p:extLst>
      <p:ext uri="{BB962C8B-B14F-4D97-AF65-F5344CB8AC3E}">
        <p14:creationId xmlns:p14="http://schemas.microsoft.com/office/powerpoint/2010/main" val="33672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3645779-49DE-4688-868B-F8E7CED0E254}"/>
              </a:ext>
            </a:extLst>
          </p:cNvPr>
          <p:cNvSpPr>
            <a:spLocks noGrp="1"/>
          </p:cNvSpPr>
          <p:nvPr>
            <p:ph type="title"/>
          </p:nvPr>
        </p:nvSpPr>
        <p:spPr>
          <a:xfrm>
            <a:off x="1045845" y="256540"/>
            <a:ext cx="9966960" cy="833255"/>
          </a:xfrm>
        </p:spPr>
        <p:txBody>
          <a:bodyPr vert="horz" lIns="91440" tIns="45720" rIns="91440" bIns="45720" rtlCol="0" anchor="b">
            <a:normAutofit fontScale="90000"/>
          </a:bodyPr>
          <a:lstStyle/>
          <a:p>
            <a:pPr algn="ctr"/>
            <a:r>
              <a:rPr lang="en-US" sz="5800" dirty="0">
                <a:solidFill>
                  <a:schemeClr val="accent1"/>
                </a:solidFill>
              </a:rPr>
              <a:t>Finding Scale Factors</a:t>
            </a:r>
          </a:p>
        </p:txBody>
      </p:sp>
      <mc:AlternateContent xmlns:mc="http://schemas.openxmlformats.org/markup-compatibility/2006" xmlns:a14="http://schemas.microsoft.com/office/drawing/2010/main">
        <mc:Choice Requires="a14">
          <p:sp>
            <p:nvSpPr>
              <p:cNvPr id="16" name="Text Box 363">
                <a:extLst>
                  <a:ext uri="{FF2B5EF4-FFF2-40B4-BE49-F238E27FC236}">
                    <a16:creationId xmlns:a16="http://schemas.microsoft.com/office/drawing/2014/main" id="{47EB3C7E-A623-413F-994A-BB122DA6C623}"/>
                  </a:ext>
                </a:extLst>
              </p:cNvPr>
              <p:cNvSpPr txBox="1">
                <a:spLocks noGrp="1" noChangeArrowheads="1"/>
              </p:cNvSpPr>
              <p:nvPr>
                <p:ph idx="1"/>
              </p:nvPr>
            </p:nvSpPr>
            <p:spPr bwMode="auto">
              <a:xfrm>
                <a:off x="838200" y="1475874"/>
                <a:ext cx="10515600" cy="47010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0">
                  <a:spcBef>
                    <a:spcPts val="0"/>
                  </a:spcBef>
                  <a:spcAft>
                    <a:spcPts val="0"/>
                  </a:spcAft>
                  <a:buNone/>
                </a:pPr>
                <a:r>
                  <a:rPr lang="en-US" sz="3200" dirty="0">
                    <a:effectLst/>
                    <a:latin typeface="Century Gothic" panose="020B0502020202020204" pitchFamily="34" charset="0"/>
                    <a:ea typeface="Times New Roman" panose="02020603050405020304" pitchFamily="18" charset="0"/>
                    <a:cs typeface="Times New Roman" panose="02020603050405020304" pitchFamily="18" charset="0"/>
                  </a:rPr>
                  <a:t>To find the scale factor of your new figure (image), you want to compare the ratio of the sides from the new figure to the original figure (pre-image).</a:t>
                </a:r>
              </a:p>
              <a:p>
                <a:pPr marL="0" marR="0" indent="0">
                  <a:spcBef>
                    <a:spcPts val="0"/>
                  </a:spcBef>
                  <a:spcAft>
                    <a:spcPts val="0"/>
                  </a:spcAft>
                  <a:buNone/>
                </a:pPr>
                <a:endParaRPr lang="en-US" sz="3200" dirty="0">
                  <a:latin typeface="Century Gothic" panose="020B050202020202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3200" dirty="0">
                    <a:latin typeface="Century Gothic" panose="020B0502020202020204" pitchFamily="34" charset="0"/>
                    <a:ea typeface="Times New Roman" panose="02020603050405020304" pitchFamily="18" charset="0"/>
                    <a:cs typeface="Times New Roman" panose="02020603050405020304" pitchFamily="18" charset="0"/>
                  </a:rPr>
                  <a:t>Pre-image: </a:t>
                </a:r>
                <a:r>
                  <a:rPr lang="en-US" sz="3200" b="1" dirty="0">
                    <a:latin typeface="Century Gothic" panose="020B0502020202020204" pitchFamily="34" charset="0"/>
                    <a:ea typeface="Times New Roman" panose="02020603050405020304" pitchFamily="18" charset="0"/>
                    <a:cs typeface="Times New Roman" panose="02020603050405020304" pitchFamily="18" charset="0"/>
                  </a:rPr>
                  <a:t>ABC</a:t>
                </a:r>
                <a:r>
                  <a:rPr lang="en-US" sz="3200" dirty="0">
                    <a:latin typeface="Century Gothic" panose="020B0502020202020204" pitchFamily="34" charset="0"/>
                    <a:ea typeface="Times New Roman" panose="02020603050405020304" pitchFamily="18" charset="0"/>
                    <a:cs typeface="Times New Roman" panose="02020603050405020304" pitchFamily="18" charset="0"/>
                  </a:rPr>
                  <a:t>; Image: </a:t>
                </a:r>
                <a:r>
                  <a:rPr lang="en-US" sz="3200" b="1" dirty="0">
                    <a:latin typeface="Century Gothic" panose="020B0502020202020204" pitchFamily="34" charset="0"/>
                    <a:ea typeface="Times New Roman" panose="02020603050405020304" pitchFamily="18" charset="0"/>
                    <a:cs typeface="Times New Roman" panose="02020603050405020304" pitchFamily="18" charset="0"/>
                  </a:rPr>
                  <a:t>A’B’C’</a:t>
                </a:r>
                <a:endParaRPr lang="en-US" sz="1100" dirty="0">
                  <a:latin typeface="Century Gothic" panose="020B0502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dirty="0">
                  <a:latin typeface="Century Gothic" panose="020B050202020202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14:m>
                  <m:oMathPara xmlns:m="http://schemas.openxmlformats.org/officeDocument/2006/math">
                    <m:oMathParaPr>
                      <m:jc m:val="centerGroup"/>
                    </m:oMathParaPr>
                    <m:oMath xmlns:m="http://schemas.openxmlformats.org/officeDocument/2006/math">
                      <m:r>
                        <a:rPr lang="en-US" sz="3200" b="0" i="1" smtClean="0">
                          <a:effectLst/>
                          <a:latin typeface="Cambria Math" panose="02040503050406030204" pitchFamily="18" charset="0"/>
                          <a:cs typeface="Times New Roman" panose="02020603050405020304" pitchFamily="18" charset="0"/>
                        </a:rPr>
                        <m:t>𝑆𝑐𝑎𝑙𝑒</m:t>
                      </m:r>
                      <m:r>
                        <a:rPr lang="en-US" sz="3200" b="0" i="1" smtClean="0">
                          <a:effectLst/>
                          <a:latin typeface="Cambria Math" panose="02040503050406030204" pitchFamily="18" charset="0"/>
                          <a:cs typeface="Times New Roman" panose="02020603050405020304" pitchFamily="18" charset="0"/>
                        </a:rPr>
                        <m:t> </m:t>
                      </m:r>
                      <m:r>
                        <a:rPr lang="en-US" sz="3200" b="0" i="1" smtClean="0">
                          <a:effectLst/>
                          <a:latin typeface="Cambria Math" panose="02040503050406030204" pitchFamily="18" charset="0"/>
                          <a:cs typeface="Times New Roman" panose="02020603050405020304" pitchFamily="18" charset="0"/>
                        </a:rPr>
                        <m:t>𝐹𝑎𝑐𝑡𝑜𝑟</m:t>
                      </m:r>
                      <m:r>
                        <a:rPr lang="en-US" sz="3200" b="0" i="1" smtClean="0">
                          <a:effectLst/>
                          <a:latin typeface="Cambria Math" panose="02040503050406030204" pitchFamily="18" charset="0"/>
                          <a:cs typeface="Times New Roman" panose="02020603050405020304" pitchFamily="18" charset="0"/>
                        </a:rPr>
                        <m:t>: </m:t>
                      </m:r>
                      <m:f>
                        <m:fPr>
                          <m:ctrlPr>
                            <a:rPr lang="en-US" sz="3200" i="1" smtClean="0">
                              <a:effectLst/>
                              <a:latin typeface="Cambria Math" panose="02040503050406030204" pitchFamily="18" charset="0"/>
                              <a:cs typeface="Times New Roman" panose="02020603050405020304" pitchFamily="18" charset="0"/>
                            </a:rPr>
                          </m:ctrlPr>
                        </m:fPr>
                        <m:num>
                          <m:r>
                            <a:rPr lang="en-US" sz="3200" b="0" i="1" smtClean="0">
                              <a:effectLst/>
                              <a:latin typeface="Cambria Math" panose="02040503050406030204" pitchFamily="18" charset="0"/>
                              <a:cs typeface="Times New Roman" panose="02020603050405020304" pitchFamily="18" charset="0"/>
                            </a:rPr>
                            <m:t>𝐴</m:t>
                          </m:r>
                          <m:r>
                            <a:rPr lang="en-US" sz="3200" b="0" i="1" smtClean="0">
                              <a:effectLst/>
                              <a:latin typeface="Cambria Math" panose="02040503050406030204" pitchFamily="18" charset="0"/>
                              <a:cs typeface="Times New Roman" panose="02020603050405020304" pitchFamily="18" charset="0"/>
                            </a:rPr>
                            <m:t>′</m:t>
                          </m:r>
                        </m:num>
                        <m:den>
                          <m:r>
                            <a:rPr lang="en-US" sz="3200" b="0" i="1" smtClean="0">
                              <a:effectLst/>
                              <a:latin typeface="Cambria Math" panose="02040503050406030204" pitchFamily="18" charset="0"/>
                              <a:cs typeface="Times New Roman" panose="02020603050405020304" pitchFamily="18" charset="0"/>
                            </a:rPr>
                            <m:t>𝐴</m:t>
                          </m:r>
                        </m:den>
                      </m:f>
                      <m:r>
                        <a:rPr lang="en-US" sz="3200" b="0" i="1" smtClean="0">
                          <a:effectLst/>
                          <a:latin typeface="Cambria Math" panose="02040503050406030204" pitchFamily="18" charset="0"/>
                          <a:cs typeface="Times New Roman" panose="02020603050405020304" pitchFamily="18" charset="0"/>
                        </a:rPr>
                        <m:t>=</m:t>
                      </m:r>
                      <m:f>
                        <m:fPr>
                          <m:ctrlPr>
                            <a:rPr lang="en-US" sz="3200" b="0" i="1" smtClean="0">
                              <a:effectLst/>
                              <a:latin typeface="Cambria Math" panose="02040503050406030204" pitchFamily="18" charset="0"/>
                              <a:cs typeface="Times New Roman" panose="02020603050405020304" pitchFamily="18" charset="0"/>
                            </a:rPr>
                          </m:ctrlPr>
                        </m:fPr>
                        <m:num>
                          <m:r>
                            <a:rPr lang="en-US" sz="3200" b="0" i="1" smtClean="0">
                              <a:effectLst/>
                              <a:latin typeface="Cambria Math" panose="02040503050406030204" pitchFamily="18" charset="0"/>
                              <a:cs typeface="Times New Roman" panose="02020603050405020304" pitchFamily="18" charset="0"/>
                            </a:rPr>
                            <m:t>𝐵</m:t>
                          </m:r>
                          <m:r>
                            <a:rPr lang="en-US" sz="3200" b="0" i="1" smtClean="0">
                              <a:effectLst/>
                              <a:latin typeface="Cambria Math" panose="02040503050406030204" pitchFamily="18" charset="0"/>
                              <a:cs typeface="Times New Roman" panose="02020603050405020304" pitchFamily="18" charset="0"/>
                            </a:rPr>
                            <m:t>′</m:t>
                          </m:r>
                        </m:num>
                        <m:den>
                          <m:r>
                            <a:rPr lang="en-US" sz="3200" b="0" i="1" smtClean="0">
                              <a:effectLst/>
                              <a:latin typeface="Cambria Math" panose="02040503050406030204" pitchFamily="18" charset="0"/>
                              <a:cs typeface="Times New Roman" panose="02020603050405020304" pitchFamily="18" charset="0"/>
                            </a:rPr>
                            <m:t>𝐵</m:t>
                          </m:r>
                        </m:den>
                      </m:f>
                      <m:r>
                        <a:rPr lang="en-US" sz="3200" b="0" i="1" smtClean="0">
                          <a:effectLst/>
                          <a:latin typeface="Cambria Math" panose="02040503050406030204" pitchFamily="18" charset="0"/>
                          <a:cs typeface="Times New Roman" panose="02020603050405020304" pitchFamily="18" charset="0"/>
                        </a:rPr>
                        <m:t>=</m:t>
                      </m:r>
                      <m:f>
                        <m:fPr>
                          <m:ctrlPr>
                            <a:rPr lang="en-US" sz="3200" b="0" i="1" smtClean="0">
                              <a:effectLst/>
                              <a:latin typeface="Cambria Math" panose="02040503050406030204" pitchFamily="18" charset="0"/>
                              <a:cs typeface="Times New Roman" panose="02020603050405020304" pitchFamily="18" charset="0"/>
                            </a:rPr>
                          </m:ctrlPr>
                        </m:fPr>
                        <m:num>
                          <m:r>
                            <a:rPr lang="en-US" sz="3200" b="0" i="1" smtClean="0">
                              <a:effectLst/>
                              <a:latin typeface="Cambria Math" panose="02040503050406030204" pitchFamily="18" charset="0"/>
                              <a:cs typeface="Times New Roman" panose="02020603050405020304" pitchFamily="18" charset="0"/>
                            </a:rPr>
                            <m:t>𝐶</m:t>
                          </m:r>
                          <m:r>
                            <a:rPr lang="en-US" sz="3200" b="0" i="1" smtClean="0">
                              <a:effectLst/>
                              <a:latin typeface="Cambria Math" panose="02040503050406030204" pitchFamily="18" charset="0"/>
                              <a:cs typeface="Times New Roman" panose="02020603050405020304" pitchFamily="18" charset="0"/>
                            </a:rPr>
                            <m:t>′</m:t>
                          </m:r>
                        </m:num>
                        <m:den>
                          <m:r>
                            <a:rPr lang="en-US" sz="3200" b="0" i="1" smtClean="0">
                              <a:effectLst/>
                              <a:latin typeface="Cambria Math" panose="02040503050406030204" pitchFamily="18" charset="0"/>
                              <a:cs typeface="Times New Roman" panose="02020603050405020304" pitchFamily="18" charset="0"/>
                            </a:rPr>
                            <m:t>𝐶</m:t>
                          </m:r>
                        </m:den>
                      </m:f>
                    </m:oMath>
                  </m:oMathPara>
                </a14:m>
                <a:endParaRPr lang="en-US" sz="32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3200" dirty="0">
                  <a:latin typeface="Century Gothic" panose="020B050202020202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Order matters when you are trying to find SCALE FACTOR!</a:t>
                </a:r>
              </a:p>
            </p:txBody>
          </p:sp>
        </mc:Choice>
        <mc:Fallback xmlns="">
          <p:sp>
            <p:nvSpPr>
              <p:cNvPr id="16" name="Text Box 363">
                <a:extLst>
                  <a:ext uri="{FF2B5EF4-FFF2-40B4-BE49-F238E27FC236}">
                    <a16:creationId xmlns:a16="http://schemas.microsoft.com/office/drawing/2014/main" id="{47EB3C7E-A623-413F-994A-BB122DA6C623}"/>
                  </a:ext>
                </a:extLst>
              </p:cNvPr>
              <p:cNvSpPr txBox="1">
                <a:spLocks noGrp="1" noRot="1" noChangeAspect="1" noMove="1" noResize="1" noEditPoints="1" noAdjustHandles="1" noChangeArrowheads="1" noChangeShapeType="1" noTextEdit="1"/>
              </p:cNvSpPr>
              <p:nvPr>
                <p:ph idx="1"/>
              </p:nvPr>
            </p:nvSpPr>
            <p:spPr bwMode="auto">
              <a:xfrm>
                <a:off x="838200" y="1475874"/>
                <a:ext cx="10515600" cy="4701089"/>
              </a:xfrm>
              <a:prstGeom prst="rect">
                <a:avLst/>
              </a:prstGeom>
              <a:blipFill>
                <a:blip r:embed="rId2"/>
                <a:stretch>
                  <a:fillRect l="-1448" t="-2587" r="-984"/>
                </a:stretch>
              </a:blipFill>
              <a:ln w="9525">
                <a:solidFill>
                  <a:srgbClr val="000000"/>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427519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B377-F147-4166-8D63-EAD77E42A876}"/>
              </a:ext>
            </a:extLst>
          </p:cNvPr>
          <p:cNvSpPr>
            <a:spLocks noGrp="1"/>
          </p:cNvSpPr>
          <p:nvPr>
            <p:ph type="title"/>
          </p:nvPr>
        </p:nvSpPr>
        <p:spPr>
          <a:xfrm>
            <a:off x="1571811" y="1157958"/>
            <a:ext cx="9122584" cy="1325563"/>
          </a:xfrm>
        </p:spPr>
        <p:txBody>
          <a:bodyPr>
            <a:normAutofit/>
          </a:bodyPr>
          <a:lstStyle/>
          <a:p>
            <a:r>
              <a:rPr lang="en-US" dirty="0"/>
              <a:t>Example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1ABA42-7807-4CB2-9E9C-A10860BA8D4D}"/>
                  </a:ext>
                </a:extLst>
              </p:cNvPr>
              <p:cNvSpPr>
                <a:spLocks noGrp="1"/>
              </p:cNvSpPr>
              <p:nvPr>
                <p:ph idx="1"/>
              </p:nvPr>
            </p:nvSpPr>
            <p:spPr>
              <a:xfrm>
                <a:off x="1571811" y="2197768"/>
                <a:ext cx="3968537" cy="3300795"/>
              </a:xfrm>
            </p:spPr>
            <p:txBody>
              <a:bodyPr>
                <a:normAutofit/>
              </a:bodyPr>
              <a:lstStyle/>
              <a:p>
                <a:pPr marL="0" indent="0">
                  <a:buNone/>
                </a:pPr>
                <a:r>
                  <a:rPr lang="en-US" dirty="0">
                    <a:latin typeface="Century Gothic" panose="020B0502020202020204" pitchFamily="34" charset="0"/>
                  </a:rPr>
                  <a:t>What is the scale factor of the dilation?</a:t>
                </a:r>
              </a:p>
              <a:p>
                <a:pPr marL="0" indent="0">
                  <a:buNone/>
                </a:pPr>
                <a:endParaRPr lang="en-US"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9.75</m:t>
                          </m:r>
                        </m:num>
                        <m:den>
                          <m:r>
                            <a:rPr lang="en-US" b="0" i="1" smtClean="0">
                              <a:latin typeface="Cambria Math" panose="02040503050406030204" pitchFamily="18" charset="0"/>
                            </a:rPr>
                            <m:t>3.9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11.5</m:t>
                          </m:r>
                        </m:num>
                        <m:den>
                          <m:r>
                            <a:rPr lang="en-US" b="0" i="1" smtClean="0">
                              <a:latin typeface="Cambria Math" panose="02040503050406030204" pitchFamily="18" charset="0"/>
                            </a:rPr>
                            <m:t>4.6</m:t>
                          </m:r>
                        </m:den>
                      </m:f>
                    </m:oMath>
                  </m:oMathPara>
                </a14:m>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lgn="ctr">
                  <a:buNone/>
                </a:pPr>
                <a:r>
                  <a:rPr lang="en-US" dirty="0">
                    <a:latin typeface="Century Gothic" panose="020B0502020202020204" pitchFamily="34" charset="0"/>
                  </a:rPr>
                  <a:t>Scale factor: 2.5</a:t>
                </a:r>
              </a:p>
              <a:p>
                <a:pPr marL="0" indent="0">
                  <a:buNone/>
                </a:pPr>
                <a:endParaRPr lang="en-US" sz="1100" dirty="0"/>
              </a:p>
              <a:p>
                <a:pPr marL="0" indent="0">
                  <a:buNone/>
                </a:pPr>
                <a:endParaRPr lang="en-US" sz="1100" dirty="0"/>
              </a:p>
            </p:txBody>
          </p:sp>
        </mc:Choice>
        <mc:Fallback xmlns="">
          <p:sp>
            <p:nvSpPr>
              <p:cNvPr id="3" name="Content Placeholder 2">
                <a:extLst>
                  <a:ext uri="{FF2B5EF4-FFF2-40B4-BE49-F238E27FC236}">
                    <a16:creationId xmlns:a16="http://schemas.microsoft.com/office/drawing/2014/main" id="{E31ABA42-7807-4CB2-9E9C-A10860BA8D4D}"/>
                  </a:ext>
                </a:extLst>
              </p:cNvPr>
              <p:cNvSpPr>
                <a:spLocks noGrp="1" noRot="1" noChangeAspect="1" noMove="1" noResize="1" noEditPoints="1" noAdjustHandles="1" noChangeArrowheads="1" noChangeShapeType="1" noTextEdit="1"/>
              </p:cNvSpPr>
              <p:nvPr>
                <p:ph idx="1"/>
              </p:nvPr>
            </p:nvSpPr>
            <p:spPr>
              <a:xfrm>
                <a:off x="1571811" y="2197768"/>
                <a:ext cx="3968537" cy="3300795"/>
              </a:xfrm>
              <a:blipFill>
                <a:blip r:embed="rId2"/>
                <a:stretch>
                  <a:fillRect l="-3226" t="-3327" r="-1382"/>
                </a:stretch>
              </a:blipFill>
            </p:spPr>
            <p:txBody>
              <a:bodyPr/>
              <a:lstStyle/>
              <a:p>
                <a:r>
                  <a:rPr lang="en-US">
                    <a:noFill/>
                  </a:rPr>
                  <a:t> </a:t>
                </a:r>
              </a:p>
            </p:txBody>
          </p:sp>
        </mc:Fallback>
      </mc:AlternateContent>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map&#10;&#10;Description generated with very high confidence">
            <a:extLst>
              <a:ext uri="{FF2B5EF4-FFF2-40B4-BE49-F238E27FC236}">
                <a16:creationId xmlns:a16="http://schemas.microsoft.com/office/drawing/2014/main" id="{93D70AB7-3D64-4C20-AF97-1110B6E8EFB3}"/>
              </a:ext>
            </a:extLst>
          </p:cNvPr>
          <p:cNvPicPr/>
          <p:nvPr/>
        </p:nvPicPr>
        <p:blipFill rotWithShape="1">
          <a:blip r:embed="rId3">
            <a:extLst>
              <a:ext uri="{28A0092B-C50C-407E-A947-70E740481C1C}">
                <a14:useLocalDpi xmlns:a14="http://schemas.microsoft.com/office/drawing/2010/main" val="0"/>
              </a:ext>
            </a:extLst>
          </a:blip>
          <a:srcRect l="13808" r="6227"/>
          <a:stretch/>
        </p:blipFill>
        <p:spPr bwMode="auto">
          <a:xfrm>
            <a:off x="5823284" y="1157959"/>
            <a:ext cx="5154047" cy="4014390"/>
          </a:xfrm>
          <a:prstGeom prst="rect">
            <a:avLst/>
          </a:prstGeom>
          <a:noFill/>
        </p:spPr>
      </p:pic>
    </p:spTree>
    <p:extLst>
      <p:ext uri="{BB962C8B-B14F-4D97-AF65-F5344CB8AC3E}">
        <p14:creationId xmlns:p14="http://schemas.microsoft.com/office/powerpoint/2010/main" val="344893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Alternate Exterior</a:t>
            </a:r>
          </a:p>
        </p:txBody>
      </p:sp>
      <p:sp>
        <p:nvSpPr>
          <p:cNvPr id="21" name="TextBox 20">
            <a:extLst>
              <a:ext uri="{FF2B5EF4-FFF2-40B4-BE49-F238E27FC236}">
                <a16:creationId xmlns:a16="http://schemas.microsoft.com/office/drawing/2014/main" id="{8782673E-85D0-4BCE-A710-1EAEF347F751}"/>
              </a:ext>
            </a:extLst>
          </p:cNvPr>
          <p:cNvSpPr txBox="1"/>
          <p:nvPr/>
        </p:nvSpPr>
        <p:spPr>
          <a:xfrm>
            <a:off x="648931" y="2438400"/>
            <a:ext cx="3505494" cy="378541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800" dirty="0"/>
              <a:t>Alternate: Opposite</a:t>
            </a:r>
          </a:p>
          <a:p>
            <a:pPr marL="342900" indent="-228600">
              <a:lnSpc>
                <a:spcPct val="90000"/>
              </a:lnSpc>
              <a:spcAft>
                <a:spcPts val="600"/>
              </a:spcAft>
              <a:buFont typeface="Arial" panose="020B0604020202020204" pitchFamily="34" charset="0"/>
              <a:buChar char="•"/>
            </a:pPr>
            <a:r>
              <a:rPr lang="en-US" sz="2800" dirty="0"/>
              <a:t>Exterior: Outside</a:t>
            </a:r>
          </a:p>
          <a:p>
            <a:pPr marL="342900" indent="-228600">
              <a:lnSpc>
                <a:spcPct val="90000"/>
              </a:lnSpc>
              <a:spcAft>
                <a:spcPts val="600"/>
              </a:spcAft>
              <a:buFont typeface="Arial" panose="020B0604020202020204" pitchFamily="34" charset="0"/>
              <a:buChar char="•"/>
            </a:pPr>
            <a:r>
              <a:rPr lang="en-US" sz="2800" dirty="0"/>
              <a:t>Theorem: Pairs of alternate exterior angles are congruent.</a:t>
            </a:r>
          </a:p>
          <a:p>
            <a:pPr marL="342900" indent="-228600">
              <a:lnSpc>
                <a:spcPct val="90000"/>
              </a:lnSpc>
              <a:spcAft>
                <a:spcPts val="600"/>
              </a:spcAft>
              <a:buFont typeface="Arial" panose="020B0604020202020204" pitchFamily="34" charset="0"/>
              <a:buChar char="•"/>
            </a:pPr>
            <a:endParaRPr lang="en-US" sz="2800" dirty="0"/>
          </a:p>
          <a:p>
            <a:pPr marL="342900" indent="-228600">
              <a:lnSpc>
                <a:spcPct val="90000"/>
              </a:lnSpc>
              <a:spcAft>
                <a:spcPts val="600"/>
              </a:spcAft>
              <a:buFont typeface="Arial" panose="020B0604020202020204" pitchFamily="34" charset="0"/>
              <a:buChar char="•"/>
            </a:pPr>
            <a:r>
              <a:rPr lang="en-US" sz="2800" dirty="0"/>
              <a:t>Angles 1 &amp; 8</a:t>
            </a:r>
          </a:p>
        </p:txBody>
      </p:sp>
      <p:sp>
        <p:nvSpPr>
          <p:cNvPr id="33" name="Rectangle 32">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5FDA5AB8-F01F-4D64-BE4B-AE0EED06C2C8}"/>
              </a:ext>
            </a:extLst>
          </p:cNvPr>
          <p:cNvPicPr>
            <a:picLocks noGrp="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123688" y="1005841"/>
            <a:ext cx="6584097" cy="4856480"/>
          </a:xfrm>
          <a:prstGeom prst="rect">
            <a:avLst/>
          </a:prstGeom>
          <a:noFill/>
          <a:effectLst/>
        </p:spPr>
      </p:pic>
      <p:cxnSp>
        <p:nvCxnSpPr>
          <p:cNvPr id="7" name="Straight Arrow Connector 6">
            <a:extLst>
              <a:ext uri="{FF2B5EF4-FFF2-40B4-BE49-F238E27FC236}">
                <a16:creationId xmlns:a16="http://schemas.microsoft.com/office/drawing/2014/main" id="{9D4D28F7-0330-4AF4-887D-8ACF34C7593B}"/>
              </a:ext>
            </a:extLst>
          </p:cNvPr>
          <p:cNvCxnSpPr/>
          <p:nvPr/>
        </p:nvCxnSpPr>
        <p:spPr>
          <a:xfrm>
            <a:off x="7324725" y="1590675"/>
            <a:ext cx="1285875" cy="695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5A9837C-DB05-43FD-ABB3-E92B42528028}"/>
              </a:ext>
            </a:extLst>
          </p:cNvPr>
          <p:cNvCxnSpPr/>
          <p:nvPr/>
        </p:nvCxnSpPr>
        <p:spPr>
          <a:xfrm flipH="1" flipV="1">
            <a:off x="8353425" y="4752975"/>
            <a:ext cx="15240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6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B1B377-F147-4166-8D63-EAD77E42A876}"/>
              </a:ext>
            </a:extLst>
          </p:cNvPr>
          <p:cNvSpPr>
            <a:spLocks noGrp="1"/>
          </p:cNvSpPr>
          <p:nvPr>
            <p:ph type="title"/>
          </p:nvPr>
        </p:nvSpPr>
        <p:spPr>
          <a:xfrm>
            <a:off x="1286932" y="1204109"/>
            <a:ext cx="10023398" cy="857894"/>
          </a:xfrm>
        </p:spPr>
        <p:txBody>
          <a:bodyPr>
            <a:normAutofit/>
          </a:bodyPr>
          <a:lstStyle/>
          <a:p>
            <a:r>
              <a:rPr lang="en-US" sz="4000">
                <a:solidFill>
                  <a:srgbClr val="FFFFFF"/>
                </a:solidFill>
              </a:rPr>
              <a:t>Example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1ABA42-7807-4CB2-9E9C-A10860BA8D4D}"/>
                  </a:ext>
                </a:extLst>
              </p:cNvPr>
              <p:cNvSpPr>
                <a:spLocks noGrp="1"/>
              </p:cNvSpPr>
              <p:nvPr>
                <p:ph idx="1"/>
              </p:nvPr>
            </p:nvSpPr>
            <p:spPr>
              <a:xfrm>
                <a:off x="7981950" y="2559089"/>
                <a:ext cx="3244851" cy="3794086"/>
              </a:xfrm>
            </p:spPr>
            <p:txBody>
              <a:bodyPr>
                <a:normAutofit fontScale="92500" lnSpcReduction="10000"/>
              </a:bodyPr>
              <a:lstStyle/>
              <a:p>
                <a:pPr marL="0" indent="0">
                  <a:buNone/>
                </a:pPr>
                <a:r>
                  <a:rPr lang="en-US" sz="1600" dirty="0">
                    <a:latin typeface="Century Gothic" panose="020B0502020202020204" pitchFamily="34" charset="0"/>
                  </a:rPr>
                  <a:t>Rectangle EFGH is a dilation of Rectangle ABCD.</a:t>
                </a:r>
              </a:p>
              <a:p>
                <a:pPr marL="0" indent="0">
                  <a:buNone/>
                </a:pPr>
                <a:endParaRPr lang="en-US" sz="16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r>
                            <a:rPr lang="en-US" sz="1600" b="0" i="1" smtClean="0">
                              <a:latin typeface="Cambria Math" panose="02040503050406030204" pitchFamily="18" charset="0"/>
                            </a:rPr>
                            <m:t>6</m:t>
                          </m:r>
                        </m:num>
                        <m:den>
                          <m:r>
                            <a:rPr lang="en-US" sz="1600" b="0" i="1" smtClean="0">
                              <a:latin typeface="Cambria Math" panose="02040503050406030204" pitchFamily="18" charset="0"/>
                            </a:rPr>
                            <m:t>30</m:t>
                          </m:r>
                        </m:den>
                      </m:f>
                    </m:oMath>
                  </m:oMathPara>
                </a14:m>
                <a:endParaRPr lang="en-US" sz="1600" dirty="0">
                  <a:latin typeface="Century Gothic" panose="020B0502020202020204" pitchFamily="34" charset="0"/>
                </a:endParaRPr>
              </a:p>
              <a:p>
                <a:pPr marL="0" indent="0" algn="ctr">
                  <a:buNone/>
                </a:pPr>
                <a:r>
                  <a:rPr lang="en-US" sz="1600" dirty="0">
                    <a:latin typeface="Century Gothic" panose="020B0502020202020204" pitchFamily="34" charset="0"/>
                  </a:rPr>
                  <a:t>Scale factor: 1/5</a:t>
                </a:r>
              </a:p>
              <a:p>
                <a:pPr marL="0" indent="0" algn="ctr">
                  <a:buNone/>
                </a:pPr>
                <a:endParaRPr lang="en-US" sz="1600" dirty="0">
                  <a:latin typeface="Century Gothic" panose="020B0502020202020204" pitchFamily="34"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16</m:t>
                          </m:r>
                        </m:num>
                        <m:den>
                          <m:r>
                            <a:rPr lang="en-US" sz="1600" b="0" i="1" smtClean="0">
                              <a:latin typeface="Cambria Math" panose="02040503050406030204" pitchFamily="18" charset="0"/>
                            </a:rPr>
                            <m:t>𝑥</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6</m:t>
                          </m:r>
                        </m:num>
                        <m:den>
                          <m:r>
                            <a:rPr lang="en-US" sz="1600" b="0" i="1" smtClean="0">
                              <a:latin typeface="Cambria Math" panose="02040503050406030204" pitchFamily="18" charset="0"/>
                            </a:rPr>
                            <m:t>30</m:t>
                          </m:r>
                        </m:den>
                      </m:f>
                    </m:oMath>
                  </m:oMathPara>
                </a14:m>
                <a:endParaRPr lang="en-US" sz="1600" dirty="0">
                  <a:latin typeface="Century Gothic" panose="020B0502020202020204" pitchFamily="34" charset="0"/>
                </a:endParaRPr>
              </a:p>
              <a:p>
                <a:pPr marL="0" indent="0" algn="ctr">
                  <a:buNone/>
                </a:pPr>
                <a:endParaRPr lang="en-US" sz="1600" dirty="0">
                  <a:latin typeface="Century Gothic" panose="020B0502020202020204" pitchFamily="34" charset="0"/>
                </a:endParaRPr>
              </a:p>
              <a:p>
                <a:pPr marL="0" indent="0" algn="ctr">
                  <a:buNone/>
                </a:pPr>
                <a14:m>
                  <m:oMathPara xmlns:m="http://schemas.openxmlformats.org/officeDocument/2006/math">
                    <m:oMathParaPr>
                      <m:jc m:val="centerGroup"/>
                    </m:oMathParaPr>
                    <m:oMath xmlns:m="http://schemas.openxmlformats.org/officeDocument/2006/math">
                      <m:d>
                        <m:dPr>
                          <m:ctrlPr>
                            <a:rPr lang="en-US" sz="1600" b="0" i="1" smtClean="0">
                              <a:latin typeface="Cambria Math" panose="02040503050406030204" pitchFamily="18" charset="0"/>
                            </a:rPr>
                          </m:ctrlPr>
                        </m:dPr>
                        <m:e>
                          <m:r>
                            <a:rPr lang="en-US" sz="1600" b="0" i="1" smtClean="0">
                              <a:latin typeface="Cambria Math" panose="02040503050406030204" pitchFamily="18" charset="0"/>
                            </a:rPr>
                            <m:t>16</m:t>
                          </m:r>
                        </m:e>
                      </m:d>
                      <m:d>
                        <m:dPr>
                          <m:ctrlPr>
                            <a:rPr lang="en-US" sz="1600" b="0" i="1" smtClean="0">
                              <a:latin typeface="Cambria Math" panose="02040503050406030204" pitchFamily="18" charset="0"/>
                            </a:rPr>
                          </m:ctrlPr>
                        </m:dPr>
                        <m:e>
                          <m:r>
                            <a:rPr lang="en-US" sz="1600" b="0" i="1" smtClean="0">
                              <a:latin typeface="Cambria Math" panose="02040503050406030204" pitchFamily="18" charset="0"/>
                            </a:rPr>
                            <m:t>30</m:t>
                          </m:r>
                        </m:e>
                      </m:d>
                      <m:r>
                        <a:rPr lang="en-US" sz="1600" b="0" i="1" smtClean="0">
                          <a:latin typeface="Cambria Math" panose="02040503050406030204" pitchFamily="18" charset="0"/>
                        </a:rPr>
                        <m:t>=6</m:t>
                      </m:r>
                      <m:r>
                        <a:rPr lang="en-US" sz="1600" b="0" i="1" smtClean="0">
                          <a:latin typeface="Cambria Math" panose="02040503050406030204" pitchFamily="18" charset="0"/>
                        </a:rPr>
                        <m:t>𝑥</m:t>
                      </m:r>
                    </m:oMath>
                  </m:oMathPara>
                </a14:m>
                <a:endParaRPr lang="en-US" sz="1600" b="0" dirty="0">
                  <a:latin typeface="Century Gothic" panose="020B0502020202020204" pitchFamily="34" charset="0"/>
                </a:endParaRPr>
              </a:p>
              <a:p>
                <a:pPr marL="0" indent="0" algn="ctr">
                  <a:buNone/>
                </a:pPr>
                <a:endParaRPr lang="en-US" sz="1600" b="0" dirty="0">
                  <a:latin typeface="Century Gothic" panose="020B0502020202020204" pitchFamily="34" charset="0"/>
                </a:endParaRPr>
              </a:p>
              <a:p>
                <a:pPr marL="0" indent="0" algn="ctr">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480=6</m:t>
                      </m:r>
                      <m:r>
                        <a:rPr lang="en-US" sz="1600" b="0" i="1" smtClean="0">
                          <a:latin typeface="Cambria Math" panose="02040503050406030204" pitchFamily="18" charset="0"/>
                        </a:rPr>
                        <m:t>𝑥</m:t>
                      </m:r>
                    </m:oMath>
                  </m:oMathPara>
                </a14:m>
                <a:endParaRPr lang="en-US" sz="1600" b="0" dirty="0">
                  <a:latin typeface="Century Gothic" panose="020B0502020202020204" pitchFamily="34" charset="0"/>
                </a:endParaRPr>
              </a:p>
              <a:p>
                <a:pPr marL="0" indent="0" algn="ctr">
                  <a:buNone/>
                </a:pPr>
                <a:endParaRPr lang="en-US" sz="1600" b="0" dirty="0">
                  <a:latin typeface="Century Gothic" panose="020B0502020202020204" pitchFamily="34" charset="0"/>
                </a:endParaRPr>
              </a:p>
              <a:p>
                <a:pPr marL="0" indent="0" algn="ctr">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=80</m:t>
                      </m:r>
                    </m:oMath>
                  </m:oMathPara>
                </a14:m>
                <a:endParaRPr lang="en-US" sz="1600" dirty="0">
                  <a:latin typeface="Century Gothic" panose="020B0502020202020204" pitchFamily="34" charset="0"/>
                </a:endParaRPr>
              </a:p>
              <a:p>
                <a:pPr marL="0" indent="0">
                  <a:buNone/>
                </a:pPr>
                <a:endParaRPr lang="en-US" sz="1600" dirty="0"/>
              </a:p>
              <a:p>
                <a:pPr marL="0" indent="0">
                  <a:buNone/>
                </a:pPr>
                <a:endParaRPr lang="en-US" sz="1600" dirty="0"/>
              </a:p>
            </p:txBody>
          </p:sp>
        </mc:Choice>
        <mc:Fallback xmlns="">
          <p:sp>
            <p:nvSpPr>
              <p:cNvPr id="3" name="Content Placeholder 2">
                <a:extLst>
                  <a:ext uri="{FF2B5EF4-FFF2-40B4-BE49-F238E27FC236}">
                    <a16:creationId xmlns:a16="http://schemas.microsoft.com/office/drawing/2014/main" id="{E31ABA42-7807-4CB2-9E9C-A10860BA8D4D}"/>
                  </a:ext>
                </a:extLst>
              </p:cNvPr>
              <p:cNvSpPr>
                <a:spLocks noGrp="1" noRot="1" noChangeAspect="1" noMove="1" noResize="1" noEditPoints="1" noAdjustHandles="1" noChangeArrowheads="1" noChangeShapeType="1" noTextEdit="1"/>
              </p:cNvSpPr>
              <p:nvPr>
                <p:ph idx="1"/>
              </p:nvPr>
            </p:nvSpPr>
            <p:spPr>
              <a:xfrm>
                <a:off x="7981950" y="2559089"/>
                <a:ext cx="3244851" cy="3794086"/>
              </a:xfrm>
              <a:blipFill>
                <a:blip r:embed="rId2"/>
                <a:stretch>
                  <a:fillRect l="-750" t="-1447"/>
                </a:stretch>
              </a:blipFill>
            </p:spPr>
            <p:txBody>
              <a:bodyPr/>
              <a:lstStyle/>
              <a:p>
                <a:r>
                  <a:rPr lang="en-US">
                    <a:noFill/>
                  </a:rPr>
                  <a:t> </a:t>
                </a:r>
              </a:p>
            </p:txBody>
          </p:sp>
        </mc:Fallback>
      </mc:AlternateContent>
      <p:pic>
        <p:nvPicPr>
          <p:cNvPr id="7" name="Picture 6" descr="http://www.cimt.plymouth.ac.uk/projects/mepres/book8/bk8i19/s2q1.gif">
            <a:extLst>
              <a:ext uri="{FF2B5EF4-FFF2-40B4-BE49-F238E27FC236}">
                <a16:creationId xmlns:a16="http://schemas.microsoft.com/office/drawing/2014/main" id="{26BA1FA1-1519-45A6-8A1D-D606D5977962}"/>
              </a:ext>
            </a:extLst>
          </p:cNvPr>
          <p:cNvPicPr/>
          <p:nvPr/>
        </p:nvPicPr>
        <p:blipFill>
          <a:blip r:embed="rId3" r:link="rId5">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965198" y="2559090"/>
            <a:ext cx="6807201" cy="3262590"/>
          </a:xfrm>
          <a:prstGeom prst="rect">
            <a:avLst/>
          </a:prstGeom>
          <a:noFill/>
        </p:spPr>
      </p:pic>
    </p:spTree>
    <p:extLst>
      <p:ext uri="{BB962C8B-B14F-4D97-AF65-F5344CB8AC3E}">
        <p14:creationId xmlns:p14="http://schemas.microsoft.com/office/powerpoint/2010/main" val="150341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A close up of a logo&#10;&#10;Description generated with very high confidence">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8413B9-53DB-458A-AECA-781C877402E2}"/>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Center of Dilation</a:t>
            </a:r>
          </a:p>
        </p:txBody>
      </p:sp>
      <p:sp>
        <p:nvSpPr>
          <p:cNvPr id="5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close up of a sign&#10;&#10;Description generated with high confidence">
            <a:extLst>
              <a:ext uri="{FF2B5EF4-FFF2-40B4-BE49-F238E27FC236}">
                <a16:creationId xmlns:a16="http://schemas.microsoft.com/office/drawing/2014/main" id="{EA68E148-D4CF-485E-8A5E-18E5C2256159}"/>
              </a:ext>
            </a:extLst>
          </p:cNvPr>
          <p:cNvPicPr/>
          <p:nvPr/>
        </p:nvPicPr>
        <p:blipFill>
          <a:blip r:embed="rId3">
            <a:extLst>
              <a:ext uri="{28A0092B-C50C-407E-A947-70E740481C1C}">
                <a14:useLocalDpi xmlns:a14="http://schemas.microsoft.com/office/drawing/2010/main" val="0"/>
              </a:ext>
            </a:extLst>
          </a:blip>
          <a:stretch>
            <a:fillRect/>
          </a:stretch>
        </p:blipFill>
        <p:spPr>
          <a:xfrm>
            <a:off x="172675" y="1732547"/>
            <a:ext cx="4142651" cy="3466406"/>
          </a:xfrm>
          <a:prstGeom prst="rect">
            <a:avLst/>
          </a:prstGeom>
        </p:spPr>
      </p:pic>
      <p:sp>
        <p:nvSpPr>
          <p:cNvPr id="3" name="Content Placeholder 2">
            <a:extLst>
              <a:ext uri="{FF2B5EF4-FFF2-40B4-BE49-F238E27FC236}">
                <a16:creationId xmlns:a16="http://schemas.microsoft.com/office/drawing/2014/main" id="{5AEB968C-2C55-4B1B-BB6A-D610314C1748}"/>
              </a:ext>
            </a:extLst>
          </p:cNvPr>
          <p:cNvSpPr>
            <a:spLocks noGrp="1"/>
          </p:cNvSpPr>
          <p:nvPr>
            <p:ph idx="1"/>
          </p:nvPr>
        </p:nvSpPr>
        <p:spPr>
          <a:xfrm>
            <a:off x="6090574" y="2421682"/>
            <a:ext cx="4977578" cy="3639289"/>
          </a:xfrm>
        </p:spPr>
        <p:txBody>
          <a:bodyPr anchor="ctr">
            <a:noAutofit/>
          </a:bodyPr>
          <a:lstStyle/>
          <a:p>
            <a:r>
              <a:rPr lang="en-US" dirty="0">
                <a:solidFill>
                  <a:srgbClr val="000000"/>
                </a:solidFill>
                <a:latin typeface="Century Gothic" panose="020B0502020202020204" pitchFamily="34" charset="0"/>
              </a:rPr>
              <a:t>A fixed point in the plane about which all points in a figure are enlarged/reduced.</a:t>
            </a:r>
          </a:p>
          <a:p>
            <a:r>
              <a:rPr lang="en-US" dirty="0">
                <a:solidFill>
                  <a:srgbClr val="000000"/>
                </a:solidFill>
                <a:latin typeface="Century Gothic" panose="020B0502020202020204" pitchFamily="34" charset="0"/>
              </a:rPr>
              <a:t>How to find:</a:t>
            </a:r>
          </a:p>
          <a:p>
            <a:pPr marL="457200" indent="-457200">
              <a:buAutoNum type="arabicPeriod"/>
            </a:pPr>
            <a:r>
              <a:rPr lang="en-US" dirty="0">
                <a:solidFill>
                  <a:srgbClr val="000000"/>
                </a:solidFill>
                <a:latin typeface="Century Gothic" panose="020B0502020202020204" pitchFamily="34" charset="0"/>
              </a:rPr>
              <a:t>Connect each corresponding vertex from the pre-image to the image.</a:t>
            </a:r>
          </a:p>
          <a:p>
            <a:pPr marL="457200" indent="-457200">
              <a:buAutoNum type="arabicPeriod"/>
            </a:pPr>
            <a:r>
              <a:rPr lang="en-US" dirty="0">
                <a:solidFill>
                  <a:srgbClr val="000000"/>
                </a:solidFill>
                <a:latin typeface="Century Gothic" panose="020B0502020202020204" pitchFamily="34" charset="0"/>
              </a:rPr>
              <a:t>The lines all meet at the center of dilation.</a:t>
            </a:r>
          </a:p>
        </p:txBody>
      </p:sp>
    </p:spTree>
    <p:extLst>
      <p:ext uri="{BB962C8B-B14F-4D97-AF65-F5344CB8AC3E}">
        <p14:creationId xmlns:p14="http://schemas.microsoft.com/office/powerpoint/2010/main" val="1999950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A close up of a logo&#10;&#10;Description generated with very high confidence">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8413B9-53DB-458A-AECA-781C877402E2}"/>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Finding Scale Factor</a:t>
            </a:r>
          </a:p>
        </p:txBody>
      </p:sp>
      <p:sp>
        <p:nvSpPr>
          <p:cNvPr id="5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close up of text on a white background&#10;&#10;Description generated with high confidence">
            <a:extLst>
              <a:ext uri="{FF2B5EF4-FFF2-40B4-BE49-F238E27FC236}">
                <a16:creationId xmlns:a16="http://schemas.microsoft.com/office/drawing/2014/main" id="{D51FC2ED-AD08-40AD-8EFB-6E72B4C5642B}"/>
              </a:ext>
            </a:extLst>
          </p:cNvPr>
          <p:cNvPicPr/>
          <p:nvPr/>
        </p:nvPicPr>
        <p:blipFill rotWithShape="1">
          <a:blip r:embed="rId3">
            <a:alphaModFix/>
            <a:extLst>
              <a:ext uri="{28A0092B-C50C-407E-A947-70E740481C1C}">
                <a14:useLocalDpi xmlns:a14="http://schemas.microsoft.com/office/drawing/2010/main" val="0"/>
              </a:ext>
            </a:extLst>
          </a:blip>
          <a:srcRect r="4709" b="-3"/>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p:spPr>
      </p:pic>
      <p:sp>
        <p:nvSpPr>
          <p:cNvPr id="3" name="Content Placeholder 2">
            <a:extLst>
              <a:ext uri="{FF2B5EF4-FFF2-40B4-BE49-F238E27FC236}">
                <a16:creationId xmlns:a16="http://schemas.microsoft.com/office/drawing/2014/main" id="{5AEB968C-2C55-4B1B-BB6A-D610314C1748}"/>
              </a:ext>
            </a:extLst>
          </p:cNvPr>
          <p:cNvSpPr>
            <a:spLocks noGrp="1"/>
          </p:cNvSpPr>
          <p:nvPr>
            <p:ph idx="1"/>
          </p:nvPr>
        </p:nvSpPr>
        <p:spPr>
          <a:xfrm>
            <a:off x="6090574" y="2421682"/>
            <a:ext cx="4977578" cy="3639289"/>
          </a:xfrm>
        </p:spPr>
        <p:txBody>
          <a:bodyPr anchor="ctr">
            <a:noAutofit/>
          </a:bodyPr>
          <a:lstStyle/>
          <a:p>
            <a:r>
              <a:rPr lang="en-US" dirty="0">
                <a:solidFill>
                  <a:srgbClr val="000000"/>
                </a:solidFill>
                <a:latin typeface="Century Gothic" panose="020B0502020202020204" pitchFamily="34" charset="0"/>
              </a:rPr>
              <a:t>How to find the scale factor:</a:t>
            </a:r>
          </a:p>
          <a:p>
            <a:pPr marL="457200" indent="-457200">
              <a:buAutoNum type="arabicPeriod"/>
            </a:pPr>
            <a:r>
              <a:rPr lang="en-US" dirty="0">
                <a:solidFill>
                  <a:srgbClr val="000000"/>
                </a:solidFill>
                <a:latin typeface="Century Gothic" panose="020B0502020202020204" pitchFamily="34" charset="0"/>
              </a:rPr>
              <a:t>Find the center of dilation.</a:t>
            </a:r>
          </a:p>
          <a:p>
            <a:pPr marL="457200" indent="-457200">
              <a:buAutoNum type="arabicPeriod"/>
            </a:pPr>
            <a:r>
              <a:rPr lang="en-US" dirty="0">
                <a:solidFill>
                  <a:srgbClr val="000000"/>
                </a:solidFill>
                <a:latin typeface="Century Gothic" panose="020B0502020202020204" pitchFamily="34" charset="0"/>
              </a:rPr>
              <a:t>Compare the lengths/distances between the corresponding points to the center of dilation from new to old figure.</a:t>
            </a:r>
          </a:p>
        </p:txBody>
      </p:sp>
    </p:spTree>
    <p:extLst>
      <p:ext uri="{BB962C8B-B14F-4D97-AF65-F5344CB8AC3E}">
        <p14:creationId xmlns:p14="http://schemas.microsoft.com/office/powerpoint/2010/main" val="4127308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3645779-49DE-4688-868B-F8E7CED0E254}"/>
              </a:ext>
            </a:extLst>
          </p:cNvPr>
          <p:cNvSpPr>
            <a:spLocks noGrp="1"/>
          </p:cNvSpPr>
          <p:nvPr>
            <p:ph type="title"/>
          </p:nvPr>
        </p:nvSpPr>
        <p:spPr>
          <a:xfrm>
            <a:off x="1045845" y="256540"/>
            <a:ext cx="9966960" cy="833255"/>
          </a:xfrm>
        </p:spPr>
        <p:txBody>
          <a:bodyPr vert="horz" lIns="91440" tIns="45720" rIns="91440" bIns="45720" rtlCol="0" anchor="b">
            <a:normAutofit fontScale="90000"/>
          </a:bodyPr>
          <a:lstStyle/>
          <a:p>
            <a:pPr algn="ctr"/>
            <a:r>
              <a:rPr lang="en-US" sz="5800" dirty="0">
                <a:solidFill>
                  <a:schemeClr val="accent1"/>
                </a:solidFill>
              </a:rPr>
              <a:t>Performing Dilations</a:t>
            </a:r>
          </a:p>
        </p:txBody>
      </p:sp>
      <p:sp>
        <p:nvSpPr>
          <p:cNvPr id="16" name="Text Box 363">
            <a:extLst>
              <a:ext uri="{FF2B5EF4-FFF2-40B4-BE49-F238E27FC236}">
                <a16:creationId xmlns:a16="http://schemas.microsoft.com/office/drawing/2014/main" id="{47EB3C7E-A623-413F-994A-BB122DA6C623}"/>
              </a:ext>
            </a:extLst>
          </p:cNvPr>
          <p:cNvSpPr txBox="1">
            <a:spLocks noGrp="1" noChangeArrowheads="1"/>
          </p:cNvSpPr>
          <p:nvPr>
            <p:ph idx="1"/>
          </p:nvPr>
        </p:nvSpPr>
        <p:spPr bwMode="auto">
          <a:xfrm>
            <a:off x="536909" y="977500"/>
            <a:ext cx="10984832" cy="54714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indent="0">
              <a:spcBef>
                <a:spcPts val="0"/>
              </a:spcBef>
              <a:spcAft>
                <a:spcPts val="0"/>
              </a:spcAft>
              <a:buNone/>
            </a:pPr>
            <a:r>
              <a:rPr lang="en-US" sz="1600" u="sng" dirty="0">
                <a:latin typeface="Century Gothic" panose="020B0502020202020204" pitchFamily="34" charset="0"/>
                <a:ea typeface="Times New Roman" panose="02020603050405020304" pitchFamily="18" charset="0"/>
                <a:cs typeface="Times New Roman" panose="02020603050405020304" pitchFamily="18" charset="0"/>
              </a:rPr>
              <a:t>How to perform dilations:</a:t>
            </a:r>
            <a:endParaRPr lang="en-US" sz="16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514350" marR="0" indent="-514350">
              <a:spcBef>
                <a:spcPts val="0"/>
              </a:spcBef>
              <a:spcAft>
                <a:spcPts val="0"/>
              </a:spcAft>
              <a:buFont typeface="+mj-lt"/>
              <a:buAutoNum type="arabicPeriod"/>
            </a:pP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Find location from center of dilation. (R, L, U, D)</a:t>
            </a:r>
          </a:p>
          <a:p>
            <a:pPr marL="514350" marR="0" indent="-514350">
              <a:spcBef>
                <a:spcPts val="0"/>
              </a:spcBef>
              <a:spcAft>
                <a:spcPts val="0"/>
              </a:spcAft>
              <a:buFont typeface="+mj-lt"/>
              <a:buAutoNum type="arabicPeriod"/>
            </a:pPr>
            <a:r>
              <a:rPr lang="en-US" sz="1600" dirty="0">
                <a:latin typeface="Century Gothic" panose="020B0502020202020204" pitchFamily="34" charset="0"/>
                <a:ea typeface="Times New Roman" panose="02020603050405020304" pitchFamily="18" charset="0"/>
                <a:cs typeface="Times New Roman" panose="02020603050405020304" pitchFamily="18" charset="0"/>
              </a:rPr>
              <a:t>Multiply by the scale factor.</a:t>
            </a:r>
          </a:p>
          <a:p>
            <a:pPr marL="514350" marR="0" indent="-514350">
              <a:spcBef>
                <a:spcPts val="0"/>
              </a:spcBef>
              <a:spcAft>
                <a:spcPts val="0"/>
              </a:spcAft>
              <a:buFont typeface="+mj-lt"/>
              <a:buAutoNum type="arabicPeriod"/>
            </a:pP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Find new locations. Move from center of dilation.</a:t>
            </a:r>
          </a:p>
          <a:p>
            <a:pPr marL="457200" lvl="1" indent="0">
              <a:spcBef>
                <a:spcPts val="0"/>
              </a:spcBef>
              <a:buNone/>
            </a:pPr>
            <a:r>
              <a:rPr lang="en-US" sz="1600" dirty="0">
                <a:latin typeface="Century Gothic" panose="020B0502020202020204" pitchFamily="34" charset="0"/>
                <a:ea typeface="Times New Roman" panose="02020603050405020304" pitchFamily="18" charset="0"/>
                <a:cs typeface="Times New Roman" panose="02020603050405020304" pitchFamily="18" charset="0"/>
              </a:rPr>
              <a:t>		Example 6A: dilation by c = ¼, center (0,0)</a:t>
            </a:r>
            <a:endParaRPr lang="en-US" sz="16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457200" lvl="1" indent="0">
              <a:spcBef>
                <a:spcPts val="0"/>
              </a:spcBef>
              <a:buNone/>
            </a:pPr>
            <a:endParaRPr lang="en-US"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E71E967-372A-467A-B338-91470D76B036}"/>
                  </a:ext>
                </a:extLst>
              </p:cNvPr>
              <p:cNvGraphicFramePr>
                <a:graphicFrameLocks noGrp="1"/>
              </p:cNvGraphicFramePr>
              <p:nvPr>
                <p:extLst>
                  <p:ext uri="{D42A27DB-BD31-4B8C-83A1-F6EECF244321}">
                    <p14:modId xmlns:p14="http://schemas.microsoft.com/office/powerpoint/2010/main" val="1536699627"/>
                  </p:ext>
                </p:extLst>
              </p:nvPr>
            </p:nvGraphicFramePr>
            <p:xfrm>
              <a:off x="1257935" y="2078729"/>
              <a:ext cx="9338877" cy="4370197"/>
            </p:xfrm>
            <a:graphic>
              <a:graphicData uri="http://schemas.openxmlformats.org/drawingml/2006/table">
                <a:tbl>
                  <a:tblPr firstRow="1" bandRow="1">
                    <a:tableStyleId>{5C22544A-7EE6-4342-B048-85BDC9FD1C3A}</a:tableStyleId>
                  </a:tblPr>
                  <a:tblGrid>
                    <a:gridCol w="3112959">
                      <a:extLst>
                        <a:ext uri="{9D8B030D-6E8A-4147-A177-3AD203B41FA5}">
                          <a16:colId xmlns:a16="http://schemas.microsoft.com/office/drawing/2014/main" val="1693693424"/>
                        </a:ext>
                      </a:extLst>
                    </a:gridCol>
                    <a:gridCol w="3112959">
                      <a:extLst>
                        <a:ext uri="{9D8B030D-6E8A-4147-A177-3AD203B41FA5}">
                          <a16:colId xmlns:a16="http://schemas.microsoft.com/office/drawing/2014/main" val="3402667724"/>
                        </a:ext>
                      </a:extLst>
                    </a:gridCol>
                    <a:gridCol w="3112959">
                      <a:extLst>
                        <a:ext uri="{9D8B030D-6E8A-4147-A177-3AD203B41FA5}">
                          <a16:colId xmlns:a16="http://schemas.microsoft.com/office/drawing/2014/main" val="863462825"/>
                        </a:ext>
                      </a:extLst>
                    </a:gridCol>
                  </a:tblGrid>
                  <a:tr h="476377">
                    <a:tc>
                      <a:txBody>
                        <a:bodyPr/>
                        <a:lstStyle/>
                        <a:p>
                          <a:pPr algn="ctr"/>
                          <a:r>
                            <a:rPr lang="en-US" sz="2400" dirty="0"/>
                            <a:t>Pre-Image</a:t>
                          </a:r>
                        </a:p>
                      </a:txBody>
                      <a:tcPr/>
                    </a:tc>
                    <a:tc>
                      <a:txBody>
                        <a:bodyPr/>
                        <a:lstStyle/>
                        <a:p>
                          <a:pPr algn="ctr"/>
                          <a:r>
                            <a:rPr lang="en-US" sz="2400" dirty="0"/>
                            <a:t>Process</a:t>
                          </a:r>
                        </a:p>
                      </a:txBody>
                      <a:tcPr/>
                    </a:tc>
                    <a:tc>
                      <a:txBody>
                        <a:bodyPr/>
                        <a:lstStyle/>
                        <a:p>
                          <a:pPr algn="ctr"/>
                          <a:r>
                            <a:rPr lang="en-US" sz="2400" dirty="0"/>
                            <a:t>Image</a:t>
                          </a:r>
                        </a:p>
                      </a:txBody>
                      <a:tcPr/>
                    </a:tc>
                    <a:extLst>
                      <a:ext uri="{0D108BD9-81ED-4DB2-BD59-A6C34878D82A}">
                        <a16:rowId xmlns:a16="http://schemas.microsoft.com/office/drawing/2014/main" val="4177273163"/>
                      </a:ext>
                    </a:extLst>
                  </a:tr>
                  <a:tr h="476377">
                    <a:tc>
                      <a:txBody>
                        <a:bodyPr/>
                        <a:lstStyle/>
                        <a:p>
                          <a:pPr algn="ctr"/>
                          <a:r>
                            <a:rPr lang="en-US" sz="2400" dirty="0"/>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→4</m:t>
                                  </m:r>
                                </m:num>
                                <m:den>
                                  <m:r>
                                    <a:rPr lang="en-US" sz="2400" b="0" i="1" smtClean="0">
                                      <a:latin typeface="Cambria Math" panose="02040503050406030204" pitchFamily="18" charset="0"/>
                                    </a:rPr>
                                    <m:t>𝑈</m:t>
                                  </m:r>
                                  <m:r>
                                    <a:rPr lang="en-US" sz="2400" b="0" i="1" smtClean="0">
                                      <a:latin typeface="Cambria Math" panose="02040503050406030204" pitchFamily="18" charset="0"/>
                                    </a:rPr>
                                    <m:t>→4</m:t>
                                  </m:r>
                                </m:den>
                              </m:f>
                            </m:oMath>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→4</m:t>
                                    </m:r>
                                  </m:num>
                                  <m:den>
                                    <m:r>
                                      <a:rPr lang="en-US" sz="2400" b="0" i="1" smtClean="0">
                                        <a:latin typeface="Cambria Math" panose="02040503050406030204" pitchFamily="18" charset="0"/>
                                      </a:rPr>
                                      <m:t>𝑈</m:t>
                                    </m:r>
                                    <m:r>
                                      <a:rPr lang="en-US" sz="2400" b="0" i="1" smtClean="0">
                                        <a:latin typeface="Cambria Math" panose="02040503050406030204" pitchFamily="18" charset="0"/>
                                      </a:rPr>
                                      <m:t>→4</m:t>
                                    </m:r>
                                  </m:den>
                                </m:f>
                              </m:oMath>
                            </m:oMathPara>
                          </a14:m>
                          <a:endParaRPr lang="en-US" sz="2400" dirty="0"/>
                        </a:p>
                      </a:txBody>
                      <a:tcPr/>
                    </a:tc>
                    <a:tc>
                      <a:txBody>
                        <a:bodyPr/>
                        <a:lstStyle/>
                        <a:p>
                          <a:pPr algn="ctr"/>
                          <a:r>
                            <a:rPr lang="en-US" sz="2400" dirty="0"/>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→1</m:t>
                                  </m:r>
                                </m:num>
                                <m:den>
                                  <m:r>
                                    <a:rPr lang="en-US" sz="2400" b="0" i="1" smtClean="0">
                                      <a:latin typeface="Cambria Math" panose="02040503050406030204" pitchFamily="18" charset="0"/>
                                    </a:rPr>
                                    <m:t>𝑈</m:t>
                                  </m:r>
                                  <m:r>
                                    <a:rPr lang="en-US" sz="2400" b="0" i="1" smtClean="0">
                                      <a:latin typeface="Cambria Math" panose="02040503050406030204" pitchFamily="18" charset="0"/>
                                    </a:rPr>
                                    <m:t>→1</m:t>
                                  </m:r>
                                </m:den>
                              </m:f>
                              <m:r>
                                <a:rPr lang="en-US" sz="2400" b="0" i="0" smtClean="0">
                                  <a:latin typeface="Cambria Math" panose="02040503050406030204" pitchFamily="18" charset="0"/>
                                </a:rPr>
                                <m:t> </m:t>
                              </m:r>
                            </m:oMath>
                          </a14:m>
                          <a:r>
                            <a:rPr lang="en-US" sz="2400" dirty="0">
                              <a:sym typeface="Wingdings" panose="05000000000000000000" pitchFamily="2" charset="2"/>
                            </a:rPr>
                            <a:t> (1, 1)</a:t>
                          </a:r>
                          <a:endParaRPr lang="en-US" sz="2400" dirty="0"/>
                        </a:p>
                      </a:txBody>
                      <a:tcPr/>
                    </a:tc>
                    <a:extLst>
                      <a:ext uri="{0D108BD9-81ED-4DB2-BD59-A6C34878D82A}">
                        <a16:rowId xmlns:a16="http://schemas.microsoft.com/office/drawing/2014/main" val="1159813440"/>
                      </a:ext>
                    </a:extLst>
                  </a:tr>
                  <a:tr h="476377">
                    <a:tc>
                      <a:txBody>
                        <a:bodyPr/>
                        <a:lstStyle/>
                        <a:p>
                          <a:pPr algn="ctr"/>
                          <a:r>
                            <a:rPr lang="en-US" sz="2400" dirty="0"/>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→4</m:t>
                                  </m:r>
                                </m:num>
                                <m:den>
                                  <m:r>
                                    <a:rPr lang="en-US" sz="2400" b="0" i="1" smtClean="0">
                                      <a:latin typeface="Cambria Math" panose="02040503050406030204" pitchFamily="18" charset="0"/>
                                    </a:rPr>
                                    <m:t>𝑈</m:t>
                                  </m:r>
                                  <m:r>
                                    <a:rPr lang="en-US" sz="2400" b="0" i="1" smtClean="0">
                                      <a:latin typeface="Cambria Math" panose="02040503050406030204" pitchFamily="18" charset="0"/>
                                    </a:rPr>
                                    <m:t>→8</m:t>
                                  </m:r>
                                </m:den>
                              </m:f>
                            </m:oMath>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→4</m:t>
                                    </m:r>
                                  </m:num>
                                  <m:den>
                                    <m:r>
                                      <a:rPr lang="en-US" sz="2400" b="0" i="1" smtClean="0">
                                        <a:latin typeface="Cambria Math" panose="02040503050406030204" pitchFamily="18" charset="0"/>
                                      </a:rPr>
                                      <m:t>𝑈</m:t>
                                    </m:r>
                                    <m:r>
                                      <a:rPr lang="en-US" sz="2400" b="0" i="1" smtClean="0">
                                        <a:latin typeface="Cambria Math" panose="02040503050406030204" pitchFamily="18" charset="0"/>
                                      </a:rPr>
                                      <m:t>→8</m:t>
                                    </m:r>
                                  </m:den>
                                </m:f>
                              </m:oMath>
                            </m:oMathPara>
                          </a14:m>
                          <a:endParaRPr lang="en-US" sz="2400" dirty="0"/>
                        </a:p>
                      </a:txBody>
                      <a:tcPr/>
                    </a:tc>
                    <a:tc>
                      <a:txBody>
                        <a:bodyPr/>
                        <a:lstStyle/>
                        <a:p>
                          <a:pPr algn="ctr"/>
                          <a:r>
                            <a:rPr lang="en-US" sz="2400" dirty="0"/>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→1</m:t>
                                  </m:r>
                                </m:num>
                                <m:den>
                                  <m:r>
                                    <a:rPr lang="en-US" sz="2400" b="0" i="1" smtClean="0">
                                      <a:latin typeface="Cambria Math" panose="02040503050406030204" pitchFamily="18" charset="0"/>
                                    </a:rPr>
                                    <m:t>𝑈</m:t>
                                  </m:r>
                                  <m:r>
                                    <a:rPr lang="en-US" sz="2400" b="0" i="1" smtClean="0">
                                      <a:latin typeface="Cambria Math" panose="02040503050406030204" pitchFamily="18" charset="0"/>
                                    </a:rPr>
                                    <m:t>→2</m:t>
                                  </m:r>
                                </m:den>
                              </m:f>
                            </m:oMath>
                          </a14:m>
                          <a:r>
                            <a:rPr lang="en-US" sz="2400" dirty="0"/>
                            <a:t> </a:t>
                          </a:r>
                          <a:r>
                            <a:rPr lang="en-US" sz="2400" dirty="0">
                              <a:sym typeface="Wingdings" panose="05000000000000000000" pitchFamily="2" charset="2"/>
                            </a:rPr>
                            <a:t> (1, 2)</a:t>
                          </a:r>
                          <a:endParaRPr lang="en-US" sz="2400" dirty="0"/>
                        </a:p>
                      </a:txBody>
                      <a:tcPr/>
                    </a:tc>
                    <a:extLst>
                      <a:ext uri="{0D108BD9-81ED-4DB2-BD59-A6C34878D82A}">
                        <a16:rowId xmlns:a16="http://schemas.microsoft.com/office/drawing/2014/main" val="3666790673"/>
                      </a:ext>
                    </a:extLst>
                  </a:tr>
                  <a:tr h="607985">
                    <a:tc>
                      <a:txBody>
                        <a:bodyPr/>
                        <a:lstStyle/>
                        <a:p>
                          <a:pPr algn="ctr"/>
                          <a:r>
                            <a:rPr lang="en-US" sz="2400" dirty="0"/>
                            <a:t>C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→6</m:t>
                                  </m:r>
                                </m:num>
                                <m:den>
                                  <m:r>
                                    <a:rPr lang="en-US" sz="2400" b="0" i="1" smtClean="0">
                                      <a:latin typeface="Cambria Math" panose="02040503050406030204" pitchFamily="18" charset="0"/>
                                    </a:rPr>
                                    <m:t>𝑈</m:t>
                                  </m:r>
                                  <m:r>
                                    <a:rPr lang="en-US" sz="2400" b="0" i="1" smtClean="0">
                                      <a:latin typeface="Cambria Math" panose="02040503050406030204" pitchFamily="18" charset="0"/>
                                    </a:rPr>
                                    <m:t>→6</m:t>
                                  </m:r>
                                </m:den>
                              </m:f>
                            </m:oMath>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→6</m:t>
                                    </m:r>
                                  </m:num>
                                  <m:den>
                                    <m:r>
                                      <a:rPr lang="en-US" sz="2400" b="0" i="1" smtClean="0">
                                        <a:latin typeface="Cambria Math" panose="02040503050406030204" pitchFamily="18" charset="0"/>
                                      </a:rPr>
                                      <m:t>𝑈</m:t>
                                    </m:r>
                                    <m:r>
                                      <a:rPr lang="en-US" sz="2400" b="0" i="1" smtClean="0">
                                        <a:latin typeface="Cambria Math" panose="02040503050406030204" pitchFamily="18" charset="0"/>
                                      </a:rPr>
                                      <m:t>→6</m:t>
                                    </m:r>
                                  </m:den>
                                </m:f>
                              </m:oMath>
                            </m:oMathPara>
                          </a14:m>
                          <a:endParaRPr lang="en-US" sz="2400" dirty="0"/>
                        </a:p>
                      </a:txBody>
                      <a:tcPr/>
                    </a:tc>
                    <a:tc>
                      <a:txBody>
                        <a:bodyPr/>
                        <a:lstStyle/>
                        <a:p>
                          <a:pPr algn="ctr"/>
                          <a:r>
                            <a:rPr lang="en-US" sz="2400" dirty="0"/>
                            <a:t>C’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→1.5</m:t>
                                  </m:r>
                                </m:num>
                                <m:den>
                                  <m:r>
                                    <a:rPr lang="en-US" sz="2400" b="0" i="1" smtClean="0">
                                      <a:latin typeface="Cambria Math" panose="02040503050406030204" pitchFamily="18" charset="0"/>
                                    </a:rPr>
                                    <m:t>𝑈</m:t>
                                  </m:r>
                                  <m:r>
                                    <a:rPr lang="en-US" sz="2400" b="0" i="1" smtClean="0">
                                      <a:latin typeface="Cambria Math" panose="02040503050406030204" pitchFamily="18" charset="0"/>
                                    </a:rPr>
                                    <m:t>→1.5</m:t>
                                  </m:r>
                                </m:den>
                              </m:f>
                            </m:oMath>
                          </a14:m>
                          <a:r>
                            <a:rPr lang="en-US" sz="2400" dirty="0"/>
                            <a:t> </a:t>
                          </a:r>
                          <a:r>
                            <a:rPr lang="en-US" sz="2400" dirty="0">
                              <a:sym typeface="Wingdings" panose="05000000000000000000" pitchFamily="2" charset="2"/>
                            </a:rPr>
                            <a:t> (1.5, 1.5)</a:t>
                          </a:r>
                          <a:endParaRPr lang="en-US" sz="2400" dirty="0"/>
                        </a:p>
                      </a:txBody>
                      <a:tcPr/>
                    </a:tc>
                    <a:extLst>
                      <a:ext uri="{0D108BD9-81ED-4DB2-BD59-A6C34878D82A}">
                        <a16:rowId xmlns:a16="http://schemas.microsoft.com/office/drawing/2014/main" val="1837657195"/>
                      </a:ext>
                    </a:extLst>
                  </a:tr>
                  <a:tr h="476377">
                    <a:tc>
                      <a:txBody>
                        <a:bodyPr/>
                        <a:lstStyle/>
                        <a:p>
                          <a:pPr algn="ctr"/>
                          <a:r>
                            <a:rPr lang="en-US" sz="2400" dirty="0"/>
                            <a:t>D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→8</m:t>
                                  </m:r>
                                </m:num>
                                <m:den>
                                  <m:r>
                                    <a:rPr lang="en-US" sz="2400" b="0" i="1" smtClean="0">
                                      <a:latin typeface="Cambria Math" panose="02040503050406030204" pitchFamily="18" charset="0"/>
                                    </a:rPr>
                                    <m:t>𝑈</m:t>
                                  </m:r>
                                  <m:r>
                                    <a:rPr lang="en-US" sz="2400" b="0" i="1" smtClean="0">
                                      <a:latin typeface="Cambria Math" panose="02040503050406030204" pitchFamily="18" charset="0"/>
                                    </a:rPr>
                                    <m:t>→8</m:t>
                                  </m:r>
                                </m:den>
                              </m:f>
                            </m:oMath>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→8</m:t>
                                    </m:r>
                                  </m:num>
                                  <m:den>
                                    <m:r>
                                      <a:rPr lang="en-US" sz="2400" b="0" i="1" smtClean="0">
                                        <a:latin typeface="Cambria Math" panose="02040503050406030204" pitchFamily="18" charset="0"/>
                                      </a:rPr>
                                      <m:t>𝑈</m:t>
                                    </m:r>
                                    <m:r>
                                      <a:rPr lang="en-US" sz="2400" b="0" i="1" smtClean="0">
                                        <a:latin typeface="Cambria Math" panose="02040503050406030204" pitchFamily="18" charset="0"/>
                                      </a:rPr>
                                      <m:t>→8</m:t>
                                    </m:r>
                                  </m:den>
                                </m:f>
                              </m:oMath>
                            </m:oMathPara>
                          </a14:m>
                          <a:endParaRPr lang="en-US" sz="2400" dirty="0"/>
                        </a:p>
                      </a:txBody>
                      <a:tcPr/>
                    </a:tc>
                    <a:tc>
                      <a:txBody>
                        <a:bodyPr/>
                        <a:lstStyle/>
                        <a:p>
                          <a:pPr algn="ctr"/>
                          <a:r>
                            <a:rPr lang="en-US" sz="2400" dirty="0"/>
                            <a:t>D’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→2</m:t>
                                  </m:r>
                                </m:num>
                                <m:den>
                                  <m:r>
                                    <a:rPr lang="en-US" sz="2400" b="0" i="1" smtClean="0">
                                      <a:latin typeface="Cambria Math" panose="02040503050406030204" pitchFamily="18" charset="0"/>
                                    </a:rPr>
                                    <m:t>𝑈</m:t>
                                  </m:r>
                                  <m:r>
                                    <a:rPr lang="en-US" sz="2400" b="0" i="1" smtClean="0">
                                      <a:latin typeface="Cambria Math" panose="02040503050406030204" pitchFamily="18" charset="0"/>
                                    </a:rPr>
                                    <m:t>→2</m:t>
                                  </m:r>
                                </m:den>
                              </m:f>
                            </m:oMath>
                          </a14:m>
                          <a:r>
                            <a:rPr lang="en-US" sz="2400" dirty="0"/>
                            <a:t> </a:t>
                          </a:r>
                          <a:r>
                            <a:rPr lang="en-US" sz="2400" dirty="0">
                              <a:sym typeface="Wingdings" panose="05000000000000000000" pitchFamily="2" charset="2"/>
                            </a:rPr>
                            <a:t> (2, 2)</a:t>
                          </a:r>
                          <a:endParaRPr lang="en-US" sz="2400" dirty="0"/>
                        </a:p>
                      </a:txBody>
                      <a:tcPr/>
                    </a:tc>
                    <a:extLst>
                      <a:ext uri="{0D108BD9-81ED-4DB2-BD59-A6C34878D82A}">
                        <a16:rowId xmlns:a16="http://schemas.microsoft.com/office/drawing/2014/main" val="3044318825"/>
                      </a:ext>
                    </a:extLst>
                  </a:tr>
                  <a:tr h="588791">
                    <a:tc>
                      <a:txBody>
                        <a:bodyPr/>
                        <a:lstStyle/>
                        <a:p>
                          <a:pPr algn="ctr"/>
                          <a:r>
                            <a:rPr lang="en-US" sz="2400" dirty="0"/>
                            <a:t>E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→8</m:t>
                                  </m:r>
                                </m:num>
                                <m:den>
                                  <m:r>
                                    <a:rPr lang="en-US" sz="2400" b="0" i="1" smtClean="0">
                                      <a:latin typeface="Cambria Math" panose="02040503050406030204" pitchFamily="18" charset="0"/>
                                    </a:rPr>
                                    <m:t>𝑈</m:t>
                                  </m:r>
                                  <m:r>
                                    <a:rPr lang="en-US" sz="2400" b="0" i="1" smtClean="0">
                                      <a:latin typeface="Cambria Math" panose="02040503050406030204" pitchFamily="18" charset="0"/>
                                    </a:rPr>
                                    <m:t>→4</m:t>
                                  </m:r>
                                </m:den>
                              </m:f>
                            </m:oMath>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→8</m:t>
                                    </m:r>
                                  </m:num>
                                  <m:den>
                                    <m:r>
                                      <a:rPr lang="en-US" sz="2400" b="0" i="1" smtClean="0">
                                        <a:latin typeface="Cambria Math" panose="02040503050406030204" pitchFamily="18" charset="0"/>
                                      </a:rPr>
                                      <m:t>𝑈</m:t>
                                    </m:r>
                                    <m:r>
                                      <a:rPr lang="en-US" sz="2400" b="0" i="1" smtClean="0">
                                        <a:latin typeface="Cambria Math" panose="02040503050406030204" pitchFamily="18" charset="0"/>
                                      </a:rPr>
                                      <m:t>→4</m:t>
                                    </m:r>
                                  </m:den>
                                </m:f>
                              </m:oMath>
                            </m:oMathPara>
                          </a14:m>
                          <a:endParaRPr lang="en-US" sz="2400" dirty="0"/>
                        </a:p>
                      </a:txBody>
                      <a:tcPr/>
                    </a:tc>
                    <a:tc>
                      <a:txBody>
                        <a:bodyPr/>
                        <a:lstStyle/>
                        <a:p>
                          <a:pPr algn="ctr"/>
                          <a:r>
                            <a:rPr lang="en-US" sz="2400" dirty="0"/>
                            <a:t>E’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→2</m:t>
                                  </m:r>
                                </m:num>
                                <m:den>
                                  <m:r>
                                    <a:rPr lang="en-US" sz="2400" b="0" i="1" smtClean="0">
                                      <a:latin typeface="Cambria Math" panose="02040503050406030204" pitchFamily="18" charset="0"/>
                                    </a:rPr>
                                    <m:t>𝑈</m:t>
                                  </m:r>
                                  <m:r>
                                    <a:rPr lang="en-US" sz="2400" b="0" i="1" smtClean="0">
                                      <a:latin typeface="Cambria Math" panose="02040503050406030204" pitchFamily="18" charset="0"/>
                                    </a:rPr>
                                    <m:t>→1</m:t>
                                  </m:r>
                                </m:den>
                              </m:f>
                            </m:oMath>
                          </a14:m>
                          <a:r>
                            <a:rPr lang="en-US" sz="2400" dirty="0"/>
                            <a:t> </a:t>
                          </a:r>
                          <a:r>
                            <a:rPr lang="en-US" sz="2400" dirty="0">
                              <a:sym typeface="Wingdings" panose="05000000000000000000" pitchFamily="2" charset="2"/>
                            </a:rPr>
                            <a:t> (2,</a:t>
                          </a:r>
                          <a:r>
                            <a:rPr lang="en-US" sz="2400" baseline="0" dirty="0">
                              <a:sym typeface="Wingdings" panose="05000000000000000000" pitchFamily="2" charset="2"/>
                            </a:rPr>
                            <a:t> 1)</a:t>
                          </a:r>
                          <a:endParaRPr lang="en-US" sz="2400" dirty="0"/>
                        </a:p>
                      </a:txBody>
                      <a:tcPr/>
                    </a:tc>
                    <a:extLst>
                      <a:ext uri="{0D108BD9-81ED-4DB2-BD59-A6C34878D82A}">
                        <a16:rowId xmlns:a16="http://schemas.microsoft.com/office/drawing/2014/main" val="3160256584"/>
                      </a:ext>
                    </a:extLst>
                  </a:tr>
                </a:tbl>
              </a:graphicData>
            </a:graphic>
          </p:graphicFrame>
        </mc:Choice>
        <mc:Fallback xmlns="">
          <p:graphicFrame>
            <p:nvGraphicFramePr>
              <p:cNvPr id="4" name="Table 3">
                <a:extLst>
                  <a:ext uri="{FF2B5EF4-FFF2-40B4-BE49-F238E27FC236}">
                    <a16:creationId xmlns:a16="http://schemas.microsoft.com/office/drawing/2014/main" id="{EE71E967-372A-467A-B338-91470D76B036}"/>
                  </a:ext>
                </a:extLst>
              </p:cNvPr>
              <p:cNvGraphicFramePr>
                <a:graphicFrameLocks noGrp="1"/>
              </p:cNvGraphicFramePr>
              <p:nvPr>
                <p:extLst>
                  <p:ext uri="{D42A27DB-BD31-4B8C-83A1-F6EECF244321}">
                    <p14:modId xmlns:p14="http://schemas.microsoft.com/office/powerpoint/2010/main" val="1536699627"/>
                  </p:ext>
                </p:extLst>
              </p:nvPr>
            </p:nvGraphicFramePr>
            <p:xfrm>
              <a:off x="1257935" y="2078729"/>
              <a:ext cx="9338877" cy="4370197"/>
            </p:xfrm>
            <a:graphic>
              <a:graphicData uri="http://schemas.openxmlformats.org/drawingml/2006/table">
                <a:tbl>
                  <a:tblPr firstRow="1" bandRow="1">
                    <a:tableStyleId>{5C22544A-7EE6-4342-B048-85BDC9FD1C3A}</a:tableStyleId>
                  </a:tblPr>
                  <a:tblGrid>
                    <a:gridCol w="3112959">
                      <a:extLst>
                        <a:ext uri="{9D8B030D-6E8A-4147-A177-3AD203B41FA5}">
                          <a16:colId xmlns:a16="http://schemas.microsoft.com/office/drawing/2014/main" val="1693693424"/>
                        </a:ext>
                      </a:extLst>
                    </a:gridCol>
                    <a:gridCol w="3112959">
                      <a:extLst>
                        <a:ext uri="{9D8B030D-6E8A-4147-A177-3AD203B41FA5}">
                          <a16:colId xmlns:a16="http://schemas.microsoft.com/office/drawing/2014/main" val="3402667724"/>
                        </a:ext>
                      </a:extLst>
                    </a:gridCol>
                    <a:gridCol w="3112959">
                      <a:extLst>
                        <a:ext uri="{9D8B030D-6E8A-4147-A177-3AD203B41FA5}">
                          <a16:colId xmlns:a16="http://schemas.microsoft.com/office/drawing/2014/main" val="863462825"/>
                        </a:ext>
                      </a:extLst>
                    </a:gridCol>
                  </a:tblGrid>
                  <a:tr h="476377">
                    <a:tc>
                      <a:txBody>
                        <a:bodyPr/>
                        <a:lstStyle/>
                        <a:p>
                          <a:pPr algn="ctr"/>
                          <a:r>
                            <a:rPr lang="en-US" sz="2400" dirty="0"/>
                            <a:t>Pre-Image</a:t>
                          </a:r>
                        </a:p>
                      </a:txBody>
                      <a:tcPr/>
                    </a:tc>
                    <a:tc>
                      <a:txBody>
                        <a:bodyPr/>
                        <a:lstStyle/>
                        <a:p>
                          <a:pPr algn="ctr"/>
                          <a:r>
                            <a:rPr lang="en-US" sz="2400" dirty="0"/>
                            <a:t>Process</a:t>
                          </a:r>
                        </a:p>
                      </a:txBody>
                      <a:tcPr/>
                    </a:tc>
                    <a:tc>
                      <a:txBody>
                        <a:bodyPr/>
                        <a:lstStyle/>
                        <a:p>
                          <a:pPr algn="ctr"/>
                          <a:r>
                            <a:rPr lang="en-US" sz="2400" dirty="0"/>
                            <a:t>Image</a:t>
                          </a:r>
                        </a:p>
                      </a:txBody>
                      <a:tcPr/>
                    </a:tc>
                    <a:extLst>
                      <a:ext uri="{0D108BD9-81ED-4DB2-BD59-A6C34878D82A}">
                        <a16:rowId xmlns:a16="http://schemas.microsoft.com/office/drawing/2014/main" val="4177273163"/>
                      </a:ext>
                    </a:extLst>
                  </a:tr>
                  <a:tr h="778764">
                    <a:tc>
                      <a:txBody>
                        <a:bodyPr/>
                        <a:lstStyle/>
                        <a:p>
                          <a:endParaRPr lang="en-US"/>
                        </a:p>
                      </a:txBody>
                      <a:tcPr>
                        <a:blipFill>
                          <a:blip r:embed="rId2"/>
                          <a:stretch>
                            <a:fillRect l="-196" t="-66406" r="-200783" b="-401563"/>
                          </a:stretch>
                        </a:blipFill>
                      </a:tcPr>
                    </a:tc>
                    <a:tc>
                      <a:txBody>
                        <a:bodyPr/>
                        <a:lstStyle/>
                        <a:p>
                          <a:endParaRPr lang="en-US"/>
                        </a:p>
                      </a:txBody>
                      <a:tcPr>
                        <a:blipFill>
                          <a:blip r:embed="rId2"/>
                          <a:stretch>
                            <a:fillRect l="-100196" t="-66406" r="-100783" b="-401563"/>
                          </a:stretch>
                        </a:blipFill>
                      </a:tcPr>
                    </a:tc>
                    <a:tc>
                      <a:txBody>
                        <a:bodyPr/>
                        <a:lstStyle/>
                        <a:p>
                          <a:endParaRPr lang="en-US"/>
                        </a:p>
                      </a:txBody>
                      <a:tcPr>
                        <a:blipFill>
                          <a:blip r:embed="rId2"/>
                          <a:stretch>
                            <a:fillRect l="-200196" t="-66406" r="-783" b="-401563"/>
                          </a:stretch>
                        </a:blipFill>
                      </a:tcPr>
                    </a:tc>
                    <a:extLst>
                      <a:ext uri="{0D108BD9-81ED-4DB2-BD59-A6C34878D82A}">
                        <a16:rowId xmlns:a16="http://schemas.microsoft.com/office/drawing/2014/main" val="1159813440"/>
                      </a:ext>
                    </a:extLst>
                  </a:tr>
                  <a:tr h="778764">
                    <a:tc>
                      <a:txBody>
                        <a:bodyPr/>
                        <a:lstStyle/>
                        <a:p>
                          <a:endParaRPr lang="en-US"/>
                        </a:p>
                      </a:txBody>
                      <a:tcPr>
                        <a:blipFill>
                          <a:blip r:embed="rId2"/>
                          <a:stretch>
                            <a:fillRect l="-196" t="-166406" r="-200783" b="-301563"/>
                          </a:stretch>
                        </a:blipFill>
                      </a:tcPr>
                    </a:tc>
                    <a:tc>
                      <a:txBody>
                        <a:bodyPr/>
                        <a:lstStyle/>
                        <a:p>
                          <a:endParaRPr lang="en-US"/>
                        </a:p>
                      </a:txBody>
                      <a:tcPr>
                        <a:blipFill>
                          <a:blip r:embed="rId2"/>
                          <a:stretch>
                            <a:fillRect l="-100196" t="-166406" r="-100783" b="-301563"/>
                          </a:stretch>
                        </a:blipFill>
                      </a:tcPr>
                    </a:tc>
                    <a:tc>
                      <a:txBody>
                        <a:bodyPr/>
                        <a:lstStyle/>
                        <a:p>
                          <a:endParaRPr lang="en-US"/>
                        </a:p>
                      </a:txBody>
                      <a:tcPr>
                        <a:blipFill>
                          <a:blip r:embed="rId2"/>
                          <a:stretch>
                            <a:fillRect l="-200196" t="-166406" r="-783" b="-301563"/>
                          </a:stretch>
                        </a:blipFill>
                      </a:tcPr>
                    </a:tc>
                    <a:extLst>
                      <a:ext uri="{0D108BD9-81ED-4DB2-BD59-A6C34878D82A}">
                        <a16:rowId xmlns:a16="http://schemas.microsoft.com/office/drawing/2014/main" val="3666790673"/>
                      </a:ext>
                    </a:extLst>
                  </a:tr>
                  <a:tr h="778764">
                    <a:tc>
                      <a:txBody>
                        <a:bodyPr/>
                        <a:lstStyle/>
                        <a:p>
                          <a:endParaRPr lang="en-US"/>
                        </a:p>
                      </a:txBody>
                      <a:tcPr>
                        <a:blipFill>
                          <a:blip r:embed="rId2"/>
                          <a:stretch>
                            <a:fillRect l="-196" t="-266406" r="-200783" b="-201563"/>
                          </a:stretch>
                        </a:blipFill>
                      </a:tcPr>
                    </a:tc>
                    <a:tc>
                      <a:txBody>
                        <a:bodyPr/>
                        <a:lstStyle/>
                        <a:p>
                          <a:endParaRPr lang="en-US"/>
                        </a:p>
                      </a:txBody>
                      <a:tcPr>
                        <a:blipFill>
                          <a:blip r:embed="rId2"/>
                          <a:stretch>
                            <a:fillRect l="-100196" t="-266406" r="-100783" b="-201563"/>
                          </a:stretch>
                        </a:blipFill>
                      </a:tcPr>
                    </a:tc>
                    <a:tc>
                      <a:txBody>
                        <a:bodyPr/>
                        <a:lstStyle/>
                        <a:p>
                          <a:endParaRPr lang="en-US"/>
                        </a:p>
                      </a:txBody>
                      <a:tcPr>
                        <a:blipFill>
                          <a:blip r:embed="rId2"/>
                          <a:stretch>
                            <a:fillRect l="-200196" t="-266406" r="-783" b="-201563"/>
                          </a:stretch>
                        </a:blipFill>
                      </a:tcPr>
                    </a:tc>
                    <a:extLst>
                      <a:ext uri="{0D108BD9-81ED-4DB2-BD59-A6C34878D82A}">
                        <a16:rowId xmlns:a16="http://schemas.microsoft.com/office/drawing/2014/main" val="1837657195"/>
                      </a:ext>
                    </a:extLst>
                  </a:tr>
                  <a:tr h="778764">
                    <a:tc>
                      <a:txBody>
                        <a:bodyPr/>
                        <a:lstStyle/>
                        <a:p>
                          <a:endParaRPr lang="en-US"/>
                        </a:p>
                      </a:txBody>
                      <a:tcPr>
                        <a:blipFill>
                          <a:blip r:embed="rId2"/>
                          <a:stretch>
                            <a:fillRect l="-196" t="-366406" r="-200783" b="-101563"/>
                          </a:stretch>
                        </a:blipFill>
                      </a:tcPr>
                    </a:tc>
                    <a:tc>
                      <a:txBody>
                        <a:bodyPr/>
                        <a:lstStyle/>
                        <a:p>
                          <a:endParaRPr lang="en-US"/>
                        </a:p>
                      </a:txBody>
                      <a:tcPr>
                        <a:blipFill>
                          <a:blip r:embed="rId2"/>
                          <a:stretch>
                            <a:fillRect l="-100196" t="-366406" r="-100783" b="-101563"/>
                          </a:stretch>
                        </a:blipFill>
                      </a:tcPr>
                    </a:tc>
                    <a:tc>
                      <a:txBody>
                        <a:bodyPr/>
                        <a:lstStyle/>
                        <a:p>
                          <a:endParaRPr lang="en-US"/>
                        </a:p>
                      </a:txBody>
                      <a:tcPr>
                        <a:blipFill>
                          <a:blip r:embed="rId2"/>
                          <a:stretch>
                            <a:fillRect l="-200196" t="-366406" r="-783" b="-101563"/>
                          </a:stretch>
                        </a:blipFill>
                      </a:tcPr>
                    </a:tc>
                    <a:extLst>
                      <a:ext uri="{0D108BD9-81ED-4DB2-BD59-A6C34878D82A}">
                        <a16:rowId xmlns:a16="http://schemas.microsoft.com/office/drawing/2014/main" val="3044318825"/>
                      </a:ext>
                    </a:extLst>
                  </a:tr>
                  <a:tr h="778764">
                    <a:tc>
                      <a:txBody>
                        <a:bodyPr/>
                        <a:lstStyle/>
                        <a:p>
                          <a:endParaRPr lang="en-US"/>
                        </a:p>
                      </a:txBody>
                      <a:tcPr>
                        <a:blipFill>
                          <a:blip r:embed="rId2"/>
                          <a:stretch>
                            <a:fillRect l="-196" t="-466406" r="-200783" b="-1563"/>
                          </a:stretch>
                        </a:blipFill>
                      </a:tcPr>
                    </a:tc>
                    <a:tc>
                      <a:txBody>
                        <a:bodyPr/>
                        <a:lstStyle/>
                        <a:p>
                          <a:endParaRPr lang="en-US"/>
                        </a:p>
                      </a:txBody>
                      <a:tcPr>
                        <a:blipFill>
                          <a:blip r:embed="rId2"/>
                          <a:stretch>
                            <a:fillRect l="-100196" t="-466406" r="-100783" b="-1563"/>
                          </a:stretch>
                        </a:blipFill>
                      </a:tcPr>
                    </a:tc>
                    <a:tc>
                      <a:txBody>
                        <a:bodyPr/>
                        <a:lstStyle/>
                        <a:p>
                          <a:endParaRPr lang="en-US"/>
                        </a:p>
                      </a:txBody>
                      <a:tcPr>
                        <a:blipFill>
                          <a:blip r:embed="rId2"/>
                          <a:stretch>
                            <a:fillRect l="-200196" t="-466406" r="-783" b="-1563"/>
                          </a:stretch>
                        </a:blipFill>
                      </a:tcPr>
                    </a:tc>
                    <a:extLst>
                      <a:ext uri="{0D108BD9-81ED-4DB2-BD59-A6C34878D82A}">
                        <a16:rowId xmlns:a16="http://schemas.microsoft.com/office/drawing/2014/main" val="3160256584"/>
                      </a:ext>
                    </a:extLst>
                  </a:tr>
                </a:tbl>
              </a:graphicData>
            </a:graphic>
          </p:graphicFrame>
        </mc:Fallback>
      </mc:AlternateContent>
    </p:spTree>
    <p:extLst>
      <p:ext uri="{BB962C8B-B14F-4D97-AF65-F5344CB8AC3E}">
        <p14:creationId xmlns:p14="http://schemas.microsoft.com/office/powerpoint/2010/main" val="4036389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3645779-49DE-4688-868B-F8E7CED0E254}"/>
              </a:ext>
            </a:extLst>
          </p:cNvPr>
          <p:cNvSpPr>
            <a:spLocks noGrp="1"/>
          </p:cNvSpPr>
          <p:nvPr>
            <p:ph type="title"/>
          </p:nvPr>
        </p:nvSpPr>
        <p:spPr>
          <a:xfrm>
            <a:off x="1045845" y="256540"/>
            <a:ext cx="9966960" cy="833255"/>
          </a:xfrm>
        </p:spPr>
        <p:txBody>
          <a:bodyPr vert="horz" lIns="91440" tIns="45720" rIns="91440" bIns="45720" rtlCol="0" anchor="b">
            <a:normAutofit fontScale="90000"/>
          </a:bodyPr>
          <a:lstStyle/>
          <a:p>
            <a:pPr algn="ctr"/>
            <a:r>
              <a:rPr lang="en-US" sz="5800" dirty="0">
                <a:solidFill>
                  <a:schemeClr val="accent1"/>
                </a:solidFill>
              </a:rPr>
              <a:t>Performing Dilations</a:t>
            </a:r>
          </a:p>
        </p:txBody>
      </p:sp>
      <p:sp>
        <p:nvSpPr>
          <p:cNvPr id="16" name="Text Box 363">
            <a:extLst>
              <a:ext uri="{FF2B5EF4-FFF2-40B4-BE49-F238E27FC236}">
                <a16:creationId xmlns:a16="http://schemas.microsoft.com/office/drawing/2014/main" id="{47EB3C7E-A623-413F-994A-BB122DA6C623}"/>
              </a:ext>
            </a:extLst>
          </p:cNvPr>
          <p:cNvSpPr txBox="1">
            <a:spLocks noGrp="1" noChangeArrowheads="1"/>
          </p:cNvSpPr>
          <p:nvPr>
            <p:ph idx="1"/>
          </p:nvPr>
        </p:nvSpPr>
        <p:spPr bwMode="auto">
          <a:xfrm>
            <a:off x="536909" y="977500"/>
            <a:ext cx="10984832" cy="54714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457200" lvl="1" indent="0">
              <a:spcBef>
                <a:spcPts val="0"/>
              </a:spcBef>
              <a:buNone/>
            </a:pPr>
            <a:r>
              <a:rPr lang="en-US" sz="1600" dirty="0">
                <a:latin typeface="Century Gothic" panose="020B0502020202020204" pitchFamily="34" charset="0"/>
                <a:ea typeface="Times New Roman" panose="02020603050405020304" pitchFamily="18" charset="0"/>
                <a:cs typeface="Times New Roman" panose="02020603050405020304" pitchFamily="18" charset="0"/>
              </a:rPr>
              <a:t>Example 6B: dilation by c = 2, center (0,0)</a:t>
            </a:r>
            <a:endParaRPr lang="en-US" sz="16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457200" lvl="1" indent="0">
              <a:spcBef>
                <a:spcPts val="0"/>
              </a:spcBef>
              <a:buNone/>
            </a:pPr>
            <a:endParaRPr lang="en-US"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E71E967-372A-467A-B338-91470D76B036}"/>
                  </a:ext>
                </a:extLst>
              </p:cNvPr>
              <p:cNvGraphicFramePr>
                <a:graphicFrameLocks noGrp="1"/>
              </p:cNvGraphicFramePr>
              <p:nvPr>
                <p:extLst>
                  <p:ext uri="{D42A27DB-BD31-4B8C-83A1-F6EECF244321}">
                    <p14:modId xmlns:p14="http://schemas.microsoft.com/office/powerpoint/2010/main" val="1850844566"/>
                  </p:ext>
                </p:extLst>
              </p:nvPr>
            </p:nvGraphicFramePr>
            <p:xfrm>
              <a:off x="1181735" y="1398007"/>
              <a:ext cx="9338877" cy="4370197"/>
            </p:xfrm>
            <a:graphic>
              <a:graphicData uri="http://schemas.openxmlformats.org/drawingml/2006/table">
                <a:tbl>
                  <a:tblPr firstRow="1" bandRow="1">
                    <a:tableStyleId>{5C22544A-7EE6-4342-B048-85BDC9FD1C3A}</a:tableStyleId>
                  </a:tblPr>
                  <a:tblGrid>
                    <a:gridCol w="3112959">
                      <a:extLst>
                        <a:ext uri="{9D8B030D-6E8A-4147-A177-3AD203B41FA5}">
                          <a16:colId xmlns:a16="http://schemas.microsoft.com/office/drawing/2014/main" val="1693693424"/>
                        </a:ext>
                      </a:extLst>
                    </a:gridCol>
                    <a:gridCol w="3112959">
                      <a:extLst>
                        <a:ext uri="{9D8B030D-6E8A-4147-A177-3AD203B41FA5}">
                          <a16:colId xmlns:a16="http://schemas.microsoft.com/office/drawing/2014/main" val="3402667724"/>
                        </a:ext>
                      </a:extLst>
                    </a:gridCol>
                    <a:gridCol w="3112959">
                      <a:extLst>
                        <a:ext uri="{9D8B030D-6E8A-4147-A177-3AD203B41FA5}">
                          <a16:colId xmlns:a16="http://schemas.microsoft.com/office/drawing/2014/main" val="863462825"/>
                        </a:ext>
                      </a:extLst>
                    </a:gridCol>
                  </a:tblGrid>
                  <a:tr h="476377">
                    <a:tc>
                      <a:txBody>
                        <a:bodyPr/>
                        <a:lstStyle/>
                        <a:p>
                          <a:pPr algn="ctr"/>
                          <a:r>
                            <a:rPr lang="en-US" sz="2400" dirty="0"/>
                            <a:t>Pre-Image</a:t>
                          </a:r>
                        </a:p>
                      </a:txBody>
                      <a:tcPr/>
                    </a:tc>
                    <a:tc>
                      <a:txBody>
                        <a:bodyPr/>
                        <a:lstStyle/>
                        <a:p>
                          <a:pPr algn="ctr"/>
                          <a:r>
                            <a:rPr lang="en-US" sz="2400" dirty="0"/>
                            <a:t>Process</a:t>
                          </a:r>
                        </a:p>
                      </a:txBody>
                      <a:tcPr/>
                    </a:tc>
                    <a:tc>
                      <a:txBody>
                        <a:bodyPr/>
                        <a:lstStyle/>
                        <a:p>
                          <a:pPr algn="ctr"/>
                          <a:r>
                            <a:rPr lang="en-US" sz="2400" dirty="0"/>
                            <a:t>Image</a:t>
                          </a:r>
                        </a:p>
                      </a:txBody>
                      <a:tcPr/>
                    </a:tc>
                    <a:extLst>
                      <a:ext uri="{0D108BD9-81ED-4DB2-BD59-A6C34878D82A}">
                        <a16:rowId xmlns:a16="http://schemas.microsoft.com/office/drawing/2014/main" val="4177273163"/>
                      </a:ext>
                    </a:extLst>
                  </a:tr>
                  <a:tr h="476377">
                    <a:tc>
                      <a:txBody>
                        <a:bodyPr/>
                        <a:lstStyle/>
                        <a:p>
                          <a:pPr algn="ctr"/>
                          <a:r>
                            <a:rPr lang="en-US" sz="2400" dirty="0"/>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→4</m:t>
                                  </m:r>
                                </m:num>
                                <m:den>
                                  <m:r>
                                    <a:rPr lang="en-US" sz="2400" b="0" i="1" smtClean="0">
                                      <a:latin typeface="Cambria Math" panose="02040503050406030204" pitchFamily="18" charset="0"/>
                                    </a:rPr>
                                    <m:t>𝑈</m:t>
                                  </m:r>
                                  <m:r>
                                    <a:rPr lang="en-US" sz="2400" b="0" i="1" smtClean="0">
                                      <a:latin typeface="Cambria Math" panose="02040503050406030204" pitchFamily="18" charset="0"/>
                                    </a:rPr>
                                    <m:t>→4</m:t>
                                  </m:r>
                                </m:den>
                              </m:f>
                            </m:oMath>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→4</m:t>
                                    </m:r>
                                  </m:num>
                                  <m:den>
                                    <m:r>
                                      <a:rPr lang="en-US" sz="2400" b="0" i="1" smtClean="0">
                                        <a:latin typeface="Cambria Math" panose="02040503050406030204" pitchFamily="18" charset="0"/>
                                      </a:rPr>
                                      <m:t>𝑈</m:t>
                                    </m:r>
                                    <m:r>
                                      <a:rPr lang="en-US" sz="2400" b="0" i="1" smtClean="0">
                                        <a:latin typeface="Cambria Math" panose="02040503050406030204" pitchFamily="18" charset="0"/>
                                      </a:rPr>
                                      <m:t>→4</m:t>
                                    </m:r>
                                  </m:den>
                                </m:f>
                              </m:oMath>
                            </m:oMathPara>
                          </a14:m>
                          <a:endParaRPr lang="en-US" sz="2400" dirty="0"/>
                        </a:p>
                      </a:txBody>
                      <a:tcPr/>
                    </a:tc>
                    <a:tc>
                      <a:txBody>
                        <a:bodyPr/>
                        <a:lstStyle/>
                        <a:p>
                          <a:pPr algn="ctr"/>
                          <a:r>
                            <a:rPr lang="en-US" sz="2400" dirty="0"/>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→1</m:t>
                                  </m:r>
                                </m:num>
                                <m:den>
                                  <m:r>
                                    <a:rPr lang="en-US" sz="2400" b="0" i="1" smtClean="0">
                                      <a:latin typeface="Cambria Math" panose="02040503050406030204" pitchFamily="18" charset="0"/>
                                    </a:rPr>
                                    <m:t>𝑈</m:t>
                                  </m:r>
                                  <m:r>
                                    <a:rPr lang="en-US" sz="2400" b="0" i="1" smtClean="0">
                                      <a:latin typeface="Cambria Math" panose="02040503050406030204" pitchFamily="18" charset="0"/>
                                    </a:rPr>
                                    <m:t>→1</m:t>
                                  </m:r>
                                </m:den>
                              </m:f>
                              <m:r>
                                <a:rPr lang="en-US" sz="2400" b="0" i="0" smtClean="0">
                                  <a:latin typeface="Cambria Math" panose="02040503050406030204" pitchFamily="18" charset="0"/>
                                </a:rPr>
                                <m:t> </m:t>
                              </m:r>
                            </m:oMath>
                          </a14:m>
                          <a:r>
                            <a:rPr lang="en-US" sz="2400" dirty="0">
                              <a:sym typeface="Wingdings" panose="05000000000000000000" pitchFamily="2" charset="2"/>
                            </a:rPr>
                            <a:t> (1, 1)</a:t>
                          </a:r>
                          <a:endParaRPr lang="en-US" sz="2400" dirty="0"/>
                        </a:p>
                      </a:txBody>
                      <a:tcPr/>
                    </a:tc>
                    <a:extLst>
                      <a:ext uri="{0D108BD9-81ED-4DB2-BD59-A6C34878D82A}">
                        <a16:rowId xmlns:a16="http://schemas.microsoft.com/office/drawing/2014/main" val="1159813440"/>
                      </a:ext>
                    </a:extLst>
                  </a:tr>
                  <a:tr h="476377">
                    <a:tc>
                      <a:txBody>
                        <a:bodyPr/>
                        <a:lstStyle/>
                        <a:p>
                          <a:pPr algn="ctr"/>
                          <a:r>
                            <a:rPr lang="en-US" sz="2400" dirty="0"/>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→4</m:t>
                                  </m:r>
                                </m:num>
                                <m:den>
                                  <m:r>
                                    <a:rPr lang="en-US" sz="2400" b="0" i="1" smtClean="0">
                                      <a:latin typeface="Cambria Math" panose="02040503050406030204" pitchFamily="18" charset="0"/>
                                    </a:rPr>
                                    <m:t>𝑈</m:t>
                                  </m:r>
                                  <m:r>
                                    <a:rPr lang="en-US" sz="2400" b="0" i="1" smtClean="0">
                                      <a:latin typeface="Cambria Math" panose="02040503050406030204" pitchFamily="18" charset="0"/>
                                    </a:rPr>
                                    <m:t>→8</m:t>
                                  </m:r>
                                </m:den>
                              </m:f>
                            </m:oMath>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→4</m:t>
                                    </m:r>
                                  </m:num>
                                  <m:den>
                                    <m:r>
                                      <a:rPr lang="en-US" sz="2400" b="0" i="1" smtClean="0">
                                        <a:latin typeface="Cambria Math" panose="02040503050406030204" pitchFamily="18" charset="0"/>
                                      </a:rPr>
                                      <m:t>𝑈</m:t>
                                    </m:r>
                                    <m:r>
                                      <a:rPr lang="en-US" sz="2400" b="0" i="1" smtClean="0">
                                        <a:latin typeface="Cambria Math" panose="02040503050406030204" pitchFamily="18" charset="0"/>
                                      </a:rPr>
                                      <m:t>→8</m:t>
                                    </m:r>
                                  </m:den>
                                </m:f>
                              </m:oMath>
                            </m:oMathPara>
                          </a14:m>
                          <a:endParaRPr lang="en-US" sz="2400" dirty="0"/>
                        </a:p>
                      </a:txBody>
                      <a:tcPr/>
                    </a:tc>
                    <a:tc>
                      <a:txBody>
                        <a:bodyPr/>
                        <a:lstStyle/>
                        <a:p>
                          <a:pPr algn="ctr"/>
                          <a:r>
                            <a:rPr lang="en-US" sz="2400" dirty="0"/>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→1</m:t>
                                  </m:r>
                                </m:num>
                                <m:den>
                                  <m:r>
                                    <a:rPr lang="en-US" sz="2400" b="0" i="1" smtClean="0">
                                      <a:latin typeface="Cambria Math" panose="02040503050406030204" pitchFamily="18" charset="0"/>
                                    </a:rPr>
                                    <m:t>𝑈</m:t>
                                  </m:r>
                                  <m:r>
                                    <a:rPr lang="en-US" sz="2400" b="0" i="1" smtClean="0">
                                      <a:latin typeface="Cambria Math" panose="02040503050406030204" pitchFamily="18" charset="0"/>
                                    </a:rPr>
                                    <m:t>→2</m:t>
                                  </m:r>
                                </m:den>
                              </m:f>
                            </m:oMath>
                          </a14:m>
                          <a:r>
                            <a:rPr lang="en-US" sz="2400" dirty="0"/>
                            <a:t> </a:t>
                          </a:r>
                          <a:r>
                            <a:rPr lang="en-US" sz="2400" dirty="0">
                              <a:sym typeface="Wingdings" panose="05000000000000000000" pitchFamily="2" charset="2"/>
                            </a:rPr>
                            <a:t> (1, 2)</a:t>
                          </a:r>
                          <a:endParaRPr lang="en-US" sz="2400" dirty="0"/>
                        </a:p>
                      </a:txBody>
                      <a:tcPr/>
                    </a:tc>
                    <a:extLst>
                      <a:ext uri="{0D108BD9-81ED-4DB2-BD59-A6C34878D82A}">
                        <a16:rowId xmlns:a16="http://schemas.microsoft.com/office/drawing/2014/main" val="3666790673"/>
                      </a:ext>
                    </a:extLst>
                  </a:tr>
                  <a:tr h="607985">
                    <a:tc>
                      <a:txBody>
                        <a:bodyPr/>
                        <a:lstStyle/>
                        <a:p>
                          <a:pPr algn="ctr"/>
                          <a:r>
                            <a:rPr lang="en-US" sz="2400" dirty="0"/>
                            <a:t>C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→6</m:t>
                                  </m:r>
                                </m:num>
                                <m:den>
                                  <m:r>
                                    <a:rPr lang="en-US" sz="2400" b="0" i="1" smtClean="0">
                                      <a:latin typeface="Cambria Math" panose="02040503050406030204" pitchFamily="18" charset="0"/>
                                    </a:rPr>
                                    <m:t>𝑈</m:t>
                                  </m:r>
                                  <m:r>
                                    <a:rPr lang="en-US" sz="2400" b="0" i="1" smtClean="0">
                                      <a:latin typeface="Cambria Math" panose="02040503050406030204" pitchFamily="18" charset="0"/>
                                    </a:rPr>
                                    <m:t>→6</m:t>
                                  </m:r>
                                </m:den>
                              </m:f>
                            </m:oMath>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→6</m:t>
                                    </m:r>
                                  </m:num>
                                  <m:den>
                                    <m:r>
                                      <a:rPr lang="en-US" sz="2400" b="0" i="1" smtClean="0">
                                        <a:latin typeface="Cambria Math" panose="02040503050406030204" pitchFamily="18" charset="0"/>
                                      </a:rPr>
                                      <m:t>𝑈</m:t>
                                    </m:r>
                                    <m:r>
                                      <a:rPr lang="en-US" sz="2400" b="0" i="1" smtClean="0">
                                        <a:latin typeface="Cambria Math" panose="02040503050406030204" pitchFamily="18" charset="0"/>
                                      </a:rPr>
                                      <m:t>→6</m:t>
                                    </m:r>
                                  </m:den>
                                </m:f>
                              </m:oMath>
                            </m:oMathPara>
                          </a14:m>
                          <a:endParaRPr lang="en-US" sz="2400" dirty="0"/>
                        </a:p>
                      </a:txBody>
                      <a:tcPr/>
                    </a:tc>
                    <a:tc>
                      <a:txBody>
                        <a:bodyPr/>
                        <a:lstStyle/>
                        <a:p>
                          <a:pPr algn="ctr"/>
                          <a:r>
                            <a:rPr lang="en-US" sz="2400" dirty="0"/>
                            <a:t>C’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→1.5</m:t>
                                  </m:r>
                                </m:num>
                                <m:den>
                                  <m:r>
                                    <a:rPr lang="en-US" sz="2400" b="0" i="1" smtClean="0">
                                      <a:latin typeface="Cambria Math" panose="02040503050406030204" pitchFamily="18" charset="0"/>
                                    </a:rPr>
                                    <m:t>𝑈</m:t>
                                  </m:r>
                                  <m:r>
                                    <a:rPr lang="en-US" sz="2400" b="0" i="1" smtClean="0">
                                      <a:latin typeface="Cambria Math" panose="02040503050406030204" pitchFamily="18" charset="0"/>
                                    </a:rPr>
                                    <m:t>→1.5</m:t>
                                  </m:r>
                                </m:den>
                              </m:f>
                            </m:oMath>
                          </a14:m>
                          <a:r>
                            <a:rPr lang="en-US" sz="2400" dirty="0"/>
                            <a:t> </a:t>
                          </a:r>
                          <a:r>
                            <a:rPr lang="en-US" sz="2400" dirty="0">
                              <a:sym typeface="Wingdings" panose="05000000000000000000" pitchFamily="2" charset="2"/>
                            </a:rPr>
                            <a:t> (1.5, 1.5)</a:t>
                          </a:r>
                          <a:endParaRPr lang="en-US" sz="2400" dirty="0"/>
                        </a:p>
                      </a:txBody>
                      <a:tcPr/>
                    </a:tc>
                    <a:extLst>
                      <a:ext uri="{0D108BD9-81ED-4DB2-BD59-A6C34878D82A}">
                        <a16:rowId xmlns:a16="http://schemas.microsoft.com/office/drawing/2014/main" val="1837657195"/>
                      </a:ext>
                    </a:extLst>
                  </a:tr>
                  <a:tr h="476377">
                    <a:tc>
                      <a:txBody>
                        <a:bodyPr/>
                        <a:lstStyle/>
                        <a:p>
                          <a:pPr algn="ctr"/>
                          <a:r>
                            <a:rPr lang="en-US" sz="2400" dirty="0"/>
                            <a:t>D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→8</m:t>
                                  </m:r>
                                </m:num>
                                <m:den>
                                  <m:r>
                                    <a:rPr lang="en-US" sz="2400" b="0" i="1" smtClean="0">
                                      <a:latin typeface="Cambria Math" panose="02040503050406030204" pitchFamily="18" charset="0"/>
                                    </a:rPr>
                                    <m:t>𝑈</m:t>
                                  </m:r>
                                  <m:r>
                                    <a:rPr lang="en-US" sz="2400" b="0" i="1" smtClean="0">
                                      <a:latin typeface="Cambria Math" panose="02040503050406030204" pitchFamily="18" charset="0"/>
                                    </a:rPr>
                                    <m:t>→8</m:t>
                                  </m:r>
                                </m:den>
                              </m:f>
                            </m:oMath>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→8</m:t>
                                    </m:r>
                                  </m:num>
                                  <m:den>
                                    <m:r>
                                      <a:rPr lang="en-US" sz="2400" b="0" i="1" smtClean="0">
                                        <a:latin typeface="Cambria Math" panose="02040503050406030204" pitchFamily="18" charset="0"/>
                                      </a:rPr>
                                      <m:t>𝑈</m:t>
                                    </m:r>
                                    <m:r>
                                      <a:rPr lang="en-US" sz="2400" b="0" i="1" smtClean="0">
                                        <a:latin typeface="Cambria Math" panose="02040503050406030204" pitchFamily="18" charset="0"/>
                                      </a:rPr>
                                      <m:t>→8</m:t>
                                    </m:r>
                                  </m:den>
                                </m:f>
                              </m:oMath>
                            </m:oMathPara>
                          </a14:m>
                          <a:endParaRPr lang="en-US" sz="2400" dirty="0"/>
                        </a:p>
                      </a:txBody>
                      <a:tcPr/>
                    </a:tc>
                    <a:tc>
                      <a:txBody>
                        <a:bodyPr/>
                        <a:lstStyle/>
                        <a:p>
                          <a:pPr algn="ctr"/>
                          <a:r>
                            <a:rPr lang="en-US" sz="2400" dirty="0"/>
                            <a:t>D’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→2</m:t>
                                  </m:r>
                                </m:num>
                                <m:den>
                                  <m:r>
                                    <a:rPr lang="en-US" sz="2400" b="0" i="1" smtClean="0">
                                      <a:latin typeface="Cambria Math" panose="02040503050406030204" pitchFamily="18" charset="0"/>
                                    </a:rPr>
                                    <m:t>𝑈</m:t>
                                  </m:r>
                                  <m:r>
                                    <a:rPr lang="en-US" sz="2400" b="0" i="1" smtClean="0">
                                      <a:latin typeface="Cambria Math" panose="02040503050406030204" pitchFamily="18" charset="0"/>
                                    </a:rPr>
                                    <m:t>→2</m:t>
                                  </m:r>
                                </m:den>
                              </m:f>
                            </m:oMath>
                          </a14:m>
                          <a:r>
                            <a:rPr lang="en-US" sz="2400" dirty="0"/>
                            <a:t> </a:t>
                          </a:r>
                          <a:r>
                            <a:rPr lang="en-US" sz="2400" dirty="0">
                              <a:sym typeface="Wingdings" panose="05000000000000000000" pitchFamily="2" charset="2"/>
                            </a:rPr>
                            <a:t> (2, 2)</a:t>
                          </a:r>
                          <a:endParaRPr lang="en-US" sz="2400" dirty="0"/>
                        </a:p>
                      </a:txBody>
                      <a:tcPr/>
                    </a:tc>
                    <a:extLst>
                      <a:ext uri="{0D108BD9-81ED-4DB2-BD59-A6C34878D82A}">
                        <a16:rowId xmlns:a16="http://schemas.microsoft.com/office/drawing/2014/main" val="3044318825"/>
                      </a:ext>
                    </a:extLst>
                  </a:tr>
                  <a:tr h="588791">
                    <a:tc>
                      <a:txBody>
                        <a:bodyPr/>
                        <a:lstStyle/>
                        <a:p>
                          <a:pPr algn="ctr"/>
                          <a:r>
                            <a:rPr lang="en-US" sz="2400" dirty="0"/>
                            <a:t>E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→8</m:t>
                                  </m:r>
                                </m:num>
                                <m:den>
                                  <m:r>
                                    <a:rPr lang="en-US" sz="2400" b="0" i="1" smtClean="0">
                                      <a:latin typeface="Cambria Math" panose="02040503050406030204" pitchFamily="18" charset="0"/>
                                    </a:rPr>
                                    <m:t>𝑈</m:t>
                                  </m:r>
                                  <m:r>
                                    <a:rPr lang="en-US" sz="2400" b="0" i="1" smtClean="0">
                                      <a:latin typeface="Cambria Math" panose="02040503050406030204" pitchFamily="18" charset="0"/>
                                    </a:rPr>
                                    <m:t>→4</m:t>
                                  </m:r>
                                </m:den>
                              </m:f>
                            </m:oMath>
                          </a14:m>
                          <a:endParaRPr lang="en-US" sz="2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→8</m:t>
                                    </m:r>
                                  </m:num>
                                  <m:den>
                                    <m:r>
                                      <a:rPr lang="en-US" sz="2400" b="0" i="1" smtClean="0">
                                        <a:latin typeface="Cambria Math" panose="02040503050406030204" pitchFamily="18" charset="0"/>
                                      </a:rPr>
                                      <m:t>𝑈</m:t>
                                    </m:r>
                                    <m:r>
                                      <a:rPr lang="en-US" sz="2400" b="0" i="1" smtClean="0">
                                        <a:latin typeface="Cambria Math" panose="02040503050406030204" pitchFamily="18" charset="0"/>
                                      </a:rPr>
                                      <m:t>→4</m:t>
                                    </m:r>
                                  </m:den>
                                </m:f>
                              </m:oMath>
                            </m:oMathPara>
                          </a14:m>
                          <a:endParaRPr lang="en-US" sz="2400" dirty="0"/>
                        </a:p>
                      </a:txBody>
                      <a:tcPr/>
                    </a:tc>
                    <a:tc>
                      <a:txBody>
                        <a:bodyPr/>
                        <a:lstStyle/>
                        <a:p>
                          <a:pPr algn="ctr"/>
                          <a:r>
                            <a:rPr lang="en-US" sz="2400" dirty="0"/>
                            <a:t>E’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→2</m:t>
                                  </m:r>
                                </m:num>
                                <m:den>
                                  <m:r>
                                    <a:rPr lang="en-US" sz="2400" b="0" i="1" smtClean="0">
                                      <a:latin typeface="Cambria Math" panose="02040503050406030204" pitchFamily="18" charset="0"/>
                                    </a:rPr>
                                    <m:t>𝑈</m:t>
                                  </m:r>
                                  <m:r>
                                    <a:rPr lang="en-US" sz="2400" b="0" i="1" smtClean="0">
                                      <a:latin typeface="Cambria Math" panose="02040503050406030204" pitchFamily="18" charset="0"/>
                                    </a:rPr>
                                    <m:t>→1</m:t>
                                  </m:r>
                                </m:den>
                              </m:f>
                            </m:oMath>
                          </a14:m>
                          <a:r>
                            <a:rPr lang="en-US" sz="2400" dirty="0"/>
                            <a:t> </a:t>
                          </a:r>
                          <a:r>
                            <a:rPr lang="en-US" sz="2400" dirty="0">
                              <a:sym typeface="Wingdings" panose="05000000000000000000" pitchFamily="2" charset="2"/>
                            </a:rPr>
                            <a:t> (2,</a:t>
                          </a:r>
                          <a:r>
                            <a:rPr lang="en-US" sz="2400" baseline="0" dirty="0">
                              <a:sym typeface="Wingdings" panose="05000000000000000000" pitchFamily="2" charset="2"/>
                            </a:rPr>
                            <a:t> 1)</a:t>
                          </a:r>
                          <a:endParaRPr lang="en-US" sz="2400" dirty="0"/>
                        </a:p>
                      </a:txBody>
                      <a:tcPr/>
                    </a:tc>
                    <a:extLst>
                      <a:ext uri="{0D108BD9-81ED-4DB2-BD59-A6C34878D82A}">
                        <a16:rowId xmlns:a16="http://schemas.microsoft.com/office/drawing/2014/main" val="3160256584"/>
                      </a:ext>
                    </a:extLst>
                  </a:tr>
                </a:tbl>
              </a:graphicData>
            </a:graphic>
          </p:graphicFrame>
        </mc:Choice>
        <mc:Fallback xmlns="">
          <p:graphicFrame>
            <p:nvGraphicFramePr>
              <p:cNvPr id="4" name="Table 3">
                <a:extLst>
                  <a:ext uri="{FF2B5EF4-FFF2-40B4-BE49-F238E27FC236}">
                    <a16:creationId xmlns:a16="http://schemas.microsoft.com/office/drawing/2014/main" id="{EE71E967-372A-467A-B338-91470D76B036}"/>
                  </a:ext>
                </a:extLst>
              </p:cNvPr>
              <p:cNvGraphicFramePr>
                <a:graphicFrameLocks noGrp="1"/>
              </p:cNvGraphicFramePr>
              <p:nvPr>
                <p:extLst>
                  <p:ext uri="{D42A27DB-BD31-4B8C-83A1-F6EECF244321}">
                    <p14:modId xmlns:p14="http://schemas.microsoft.com/office/powerpoint/2010/main" val="1850844566"/>
                  </p:ext>
                </p:extLst>
              </p:nvPr>
            </p:nvGraphicFramePr>
            <p:xfrm>
              <a:off x="1181735" y="1398007"/>
              <a:ext cx="9338877" cy="4370197"/>
            </p:xfrm>
            <a:graphic>
              <a:graphicData uri="http://schemas.openxmlformats.org/drawingml/2006/table">
                <a:tbl>
                  <a:tblPr firstRow="1" bandRow="1">
                    <a:tableStyleId>{5C22544A-7EE6-4342-B048-85BDC9FD1C3A}</a:tableStyleId>
                  </a:tblPr>
                  <a:tblGrid>
                    <a:gridCol w="3112959">
                      <a:extLst>
                        <a:ext uri="{9D8B030D-6E8A-4147-A177-3AD203B41FA5}">
                          <a16:colId xmlns:a16="http://schemas.microsoft.com/office/drawing/2014/main" val="1693693424"/>
                        </a:ext>
                      </a:extLst>
                    </a:gridCol>
                    <a:gridCol w="3112959">
                      <a:extLst>
                        <a:ext uri="{9D8B030D-6E8A-4147-A177-3AD203B41FA5}">
                          <a16:colId xmlns:a16="http://schemas.microsoft.com/office/drawing/2014/main" val="3402667724"/>
                        </a:ext>
                      </a:extLst>
                    </a:gridCol>
                    <a:gridCol w="3112959">
                      <a:extLst>
                        <a:ext uri="{9D8B030D-6E8A-4147-A177-3AD203B41FA5}">
                          <a16:colId xmlns:a16="http://schemas.microsoft.com/office/drawing/2014/main" val="863462825"/>
                        </a:ext>
                      </a:extLst>
                    </a:gridCol>
                  </a:tblGrid>
                  <a:tr h="476377">
                    <a:tc>
                      <a:txBody>
                        <a:bodyPr/>
                        <a:lstStyle/>
                        <a:p>
                          <a:pPr algn="ctr"/>
                          <a:r>
                            <a:rPr lang="en-US" sz="2400" dirty="0"/>
                            <a:t>Pre-Image</a:t>
                          </a:r>
                        </a:p>
                      </a:txBody>
                      <a:tcPr/>
                    </a:tc>
                    <a:tc>
                      <a:txBody>
                        <a:bodyPr/>
                        <a:lstStyle/>
                        <a:p>
                          <a:pPr algn="ctr"/>
                          <a:r>
                            <a:rPr lang="en-US" sz="2400" dirty="0"/>
                            <a:t>Process</a:t>
                          </a:r>
                        </a:p>
                      </a:txBody>
                      <a:tcPr/>
                    </a:tc>
                    <a:tc>
                      <a:txBody>
                        <a:bodyPr/>
                        <a:lstStyle/>
                        <a:p>
                          <a:pPr algn="ctr"/>
                          <a:r>
                            <a:rPr lang="en-US" sz="2400" dirty="0"/>
                            <a:t>Image</a:t>
                          </a:r>
                        </a:p>
                      </a:txBody>
                      <a:tcPr/>
                    </a:tc>
                    <a:extLst>
                      <a:ext uri="{0D108BD9-81ED-4DB2-BD59-A6C34878D82A}">
                        <a16:rowId xmlns:a16="http://schemas.microsoft.com/office/drawing/2014/main" val="4177273163"/>
                      </a:ext>
                    </a:extLst>
                  </a:tr>
                  <a:tr h="778764">
                    <a:tc>
                      <a:txBody>
                        <a:bodyPr/>
                        <a:lstStyle/>
                        <a:p>
                          <a:endParaRPr lang="en-US"/>
                        </a:p>
                      </a:txBody>
                      <a:tcPr>
                        <a:blipFill>
                          <a:blip r:embed="rId2"/>
                          <a:stretch>
                            <a:fillRect l="-196" t="-67188" r="-200783" b="-401563"/>
                          </a:stretch>
                        </a:blipFill>
                      </a:tcPr>
                    </a:tc>
                    <a:tc>
                      <a:txBody>
                        <a:bodyPr/>
                        <a:lstStyle/>
                        <a:p>
                          <a:endParaRPr lang="en-US"/>
                        </a:p>
                      </a:txBody>
                      <a:tcPr>
                        <a:blipFill>
                          <a:blip r:embed="rId2"/>
                          <a:stretch>
                            <a:fillRect l="-100196" t="-67188" r="-100783" b="-401563"/>
                          </a:stretch>
                        </a:blipFill>
                      </a:tcPr>
                    </a:tc>
                    <a:tc>
                      <a:txBody>
                        <a:bodyPr/>
                        <a:lstStyle/>
                        <a:p>
                          <a:endParaRPr lang="en-US"/>
                        </a:p>
                      </a:txBody>
                      <a:tcPr>
                        <a:blipFill>
                          <a:blip r:embed="rId2"/>
                          <a:stretch>
                            <a:fillRect l="-200196" t="-67188" r="-783" b="-401563"/>
                          </a:stretch>
                        </a:blipFill>
                      </a:tcPr>
                    </a:tc>
                    <a:extLst>
                      <a:ext uri="{0D108BD9-81ED-4DB2-BD59-A6C34878D82A}">
                        <a16:rowId xmlns:a16="http://schemas.microsoft.com/office/drawing/2014/main" val="1159813440"/>
                      </a:ext>
                    </a:extLst>
                  </a:tr>
                  <a:tr h="778764">
                    <a:tc>
                      <a:txBody>
                        <a:bodyPr/>
                        <a:lstStyle/>
                        <a:p>
                          <a:endParaRPr lang="en-US"/>
                        </a:p>
                      </a:txBody>
                      <a:tcPr>
                        <a:blipFill>
                          <a:blip r:embed="rId2"/>
                          <a:stretch>
                            <a:fillRect l="-196" t="-167188" r="-200783" b="-301563"/>
                          </a:stretch>
                        </a:blipFill>
                      </a:tcPr>
                    </a:tc>
                    <a:tc>
                      <a:txBody>
                        <a:bodyPr/>
                        <a:lstStyle/>
                        <a:p>
                          <a:endParaRPr lang="en-US"/>
                        </a:p>
                      </a:txBody>
                      <a:tcPr>
                        <a:blipFill>
                          <a:blip r:embed="rId2"/>
                          <a:stretch>
                            <a:fillRect l="-100196" t="-167188" r="-100783" b="-301563"/>
                          </a:stretch>
                        </a:blipFill>
                      </a:tcPr>
                    </a:tc>
                    <a:tc>
                      <a:txBody>
                        <a:bodyPr/>
                        <a:lstStyle/>
                        <a:p>
                          <a:endParaRPr lang="en-US"/>
                        </a:p>
                      </a:txBody>
                      <a:tcPr>
                        <a:blipFill>
                          <a:blip r:embed="rId2"/>
                          <a:stretch>
                            <a:fillRect l="-200196" t="-167188" r="-783" b="-301563"/>
                          </a:stretch>
                        </a:blipFill>
                      </a:tcPr>
                    </a:tc>
                    <a:extLst>
                      <a:ext uri="{0D108BD9-81ED-4DB2-BD59-A6C34878D82A}">
                        <a16:rowId xmlns:a16="http://schemas.microsoft.com/office/drawing/2014/main" val="3666790673"/>
                      </a:ext>
                    </a:extLst>
                  </a:tr>
                  <a:tr h="778764">
                    <a:tc>
                      <a:txBody>
                        <a:bodyPr/>
                        <a:lstStyle/>
                        <a:p>
                          <a:endParaRPr lang="en-US"/>
                        </a:p>
                      </a:txBody>
                      <a:tcPr>
                        <a:blipFill>
                          <a:blip r:embed="rId2"/>
                          <a:stretch>
                            <a:fillRect l="-196" t="-267188" r="-200783" b="-201563"/>
                          </a:stretch>
                        </a:blipFill>
                      </a:tcPr>
                    </a:tc>
                    <a:tc>
                      <a:txBody>
                        <a:bodyPr/>
                        <a:lstStyle/>
                        <a:p>
                          <a:endParaRPr lang="en-US"/>
                        </a:p>
                      </a:txBody>
                      <a:tcPr>
                        <a:blipFill>
                          <a:blip r:embed="rId2"/>
                          <a:stretch>
                            <a:fillRect l="-100196" t="-267188" r="-100783" b="-201563"/>
                          </a:stretch>
                        </a:blipFill>
                      </a:tcPr>
                    </a:tc>
                    <a:tc>
                      <a:txBody>
                        <a:bodyPr/>
                        <a:lstStyle/>
                        <a:p>
                          <a:endParaRPr lang="en-US"/>
                        </a:p>
                      </a:txBody>
                      <a:tcPr>
                        <a:blipFill>
                          <a:blip r:embed="rId2"/>
                          <a:stretch>
                            <a:fillRect l="-200196" t="-267188" r="-783" b="-201563"/>
                          </a:stretch>
                        </a:blipFill>
                      </a:tcPr>
                    </a:tc>
                    <a:extLst>
                      <a:ext uri="{0D108BD9-81ED-4DB2-BD59-A6C34878D82A}">
                        <a16:rowId xmlns:a16="http://schemas.microsoft.com/office/drawing/2014/main" val="1837657195"/>
                      </a:ext>
                    </a:extLst>
                  </a:tr>
                  <a:tr h="778764">
                    <a:tc>
                      <a:txBody>
                        <a:bodyPr/>
                        <a:lstStyle/>
                        <a:p>
                          <a:endParaRPr lang="en-US"/>
                        </a:p>
                      </a:txBody>
                      <a:tcPr>
                        <a:blipFill>
                          <a:blip r:embed="rId2"/>
                          <a:stretch>
                            <a:fillRect l="-196" t="-367188" r="-200783" b="-101563"/>
                          </a:stretch>
                        </a:blipFill>
                      </a:tcPr>
                    </a:tc>
                    <a:tc>
                      <a:txBody>
                        <a:bodyPr/>
                        <a:lstStyle/>
                        <a:p>
                          <a:endParaRPr lang="en-US"/>
                        </a:p>
                      </a:txBody>
                      <a:tcPr>
                        <a:blipFill>
                          <a:blip r:embed="rId2"/>
                          <a:stretch>
                            <a:fillRect l="-100196" t="-367188" r="-100783" b="-101563"/>
                          </a:stretch>
                        </a:blipFill>
                      </a:tcPr>
                    </a:tc>
                    <a:tc>
                      <a:txBody>
                        <a:bodyPr/>
                        <a:lstStyle/>
                        <a:p>
                          <a:endParaRPr lang="en-US"/>
                        </a:p>
                      </a:txBody>
                      <a:tcPr>
                        <a:blipFill>
                          <a:blip r:embed="rId2"/>
                          <a:stretch>
                            <a:fillRect l="-200196" t="-367188" r="-783" b="-101563"/>
                          </a:stretch>
                        </a:blipFill>
                      </a:tcPr>
                    </a:tc>
                    <a:extLst>
                      <a:ext uri="{0D108BD9-81ED-4DB2-BD59-A6C34878D82A}">
                        <a16:rowId xmlns:a16="http://schemas.microsoft.com/office/drawing/2014/main" val="3044318825"/>
                      </a:ext>
                    </a:extLst>
                  </a:tr>
                  <a:tr h="778764">
                    <a:tc>
                      <a:txBody>
                        <a:bodyPr/>
                        <a:lstStyle/>
                        <a:p>
                          <a:endParaRPr lang="en-US"/>
                        </a:p>
                      </a:txBody>
                      <a:tcPr>
                        <a:blipFill>
                          <a:blip r:embed="rId2"/>
                          <a:stretch>
                            <a:fillRect l="-196" t="-467188" r="-200783" b="-1563"/>
                          </a:stretch>
                        </a:blipFill>
                      </a:tcPr>
                    </a:tc>
                    <a:tc>
                      <a:txBody>
                        <a:bodyPr/>
                        <a:lstStyle/>
                        <a:p>
                          <a:endParaRPr lang="en-US"/>
                        </a:p>
                      </a:txBody>
                      <a:tcPr>
                        <a:blipFill>
                          <a:blip r:embed="rId2"/>
                          <a:stretch>
                            <a:fillRect l="-100196" t="-467188" r="-100783" b="-1563"/>
                          </a:stretch>
                        </a:blipFill>
                      </a:tcPr>
                    </a:tc>
                    <a:tc>
                      <a:txBody>
                        <a:bodyPr/>
                        <a:lstStyle/>
                        <a:p>
                          <a:endParaRPr lang="en-US"/>
                        </a:p>
                      </a:txBody>
                      <a:tcPr>
                        <a:blipFill>
                          <a:blip r:embed="rId2"/>
                          <a:stretch>
                            <a:fillRect l="-200196" t="-467188" r="-783" b="-1563"/>
                          </a:stretch>
                        </a:blipFill>
                      </a:tcPr>
                    </a:tc>
                    <a:extLst>
                      <a:ext uri="{0D108BD9-81ED-4DB2-BD59-A6C34878D82A}">
                        <a16:rowId xmlns:a16="http://schemas.microsoft.com/office/drawing/2014/main" val="3160256584"/>
                      </a:ext>
                    </a:extLst>
                  </a:tr>
                </a:tbl>
              </a:graphicData>
            </a:graphic>
          </p:graphicFrame>
        </mc:Fallback>
      </mc:AlternateContent>
    </p:spTree>
    <p:extLst>
      <p:ext uri="{BB962C8B-B14F-4D97-AF65-F5344CB8AC3E}">
        <p14:creationId xmlns:p14="http://schemas.microsoft.com/office/powerpoint/2010/main" val="211796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Alternate Interior</a:t>
            </a:r>
          </a:p>
        </p:txBody>
      </p:sp>
      <p:sp>
        <p:nvSpPr>
          <p:cNvPr id="21" name="TextBox 20">
            <a:extLst>
              <a:ext uri="{FF2B5EF4-FFF2-40B4-BE49-F238E27FC236}">
                <a16:creationId xmlns:a16="http://schemas.microsoft.com/office/drawing/2014/main" id="{8782673E-85D0-4BCE-A710-1EAEF347F751}"/>
              </a:ext>
            </a:extLst>
          </p:cNvPr>
          <p:cNvSpPr txBox="1"/>
          <p:nvPr/>
        </p:nvSpPr>
        <p:spPr>
          <a:xfrm>
            <a:off x="648931" y="2438400"/>
            <a:ext cx="3505494" cy="378541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800" dirty="0"/>
              <a:t>Alternate: Opposite</a:t>
            </a:r>
          </a:p>
          <a:p>
            <a:pPr marL="342900" indent="-228600">
              <a:lnSpc>
                <a:spcPct val="90000"/>
              </a:lnSpc>
              <a:spcAft>
                <a:spcPts val="600"/>
              </a:spcAft>
              <a:buFont typeface="Arial" panose="020B0604020202020204" pitchFamily="34" charset="0"/>
              <a:buChar char="•"/>
            </a:pPr>
            <a:r>
              <a:rPr lang="en-US" sz="2800" dirty="0"/>
              <a:t>Interior: Inside</a:t>
            </a:r>
          </a:p>
          <a:p>
            <a:pPr marL="342900" indent="-228600">
              <a:lnSpc>
                <a:spcPct val="90000"/>
              </a:lnSpc>
              <a:spcAft>
                <a:spcPts val="600"/>
              </a:spcAft>
              <a:buFont typeface="Arial" panose="020B0604020202020204" pitchFamily="34" charset="0"/>
              <a:buChar char="•"/>
            </a:pPr>
            <a:r>
              <a:rPr lang="en-US" sz="2800" dirty="0"/>
              <a:t>Theorem: Pairs of alternate interior angles are congruent.</a:t>
            </a:r>
          </a:p>
          <a:p>
            <a:pPr marL="342900" indent="-228600">
              <a:lnSpc>
                <a:spcPct val="90000"/>
              </a:lnSpc>
              <a:spcAft>
                <a:spcPts val="600"/>
              </a:spcAft>
              <a:buFont typeface="Arial" panose="020B0604020202020204" pitchFamily="34" charset="0"/>
              <a:buChar char="•"/>
            </a:pPr>
            <a:endParaRPr lang="en-US" sz="2800" dirty="0"/>
          </a:p>
          <a:p>
            <a:pPr marL="342900" indent="-228600">
              <a:lnSpc>
                <a:spcPct val="90000"/>
              </a:lnSpc>
              <a:spcAft>
                <a:spcPts val="600"/>
              </a:spcAft>
              <a:buFont typeface="Arial" panose="020B0604020202020204" pitchFamily="34" charset="0"/>
              <a:buChar char="•"/>
            </a:pPr>
            <a:r>
              <a:rPr lang="en-US" sz="2800" dirty="0"/>
              <a:t>Angles 4 &amp; 5</a:t>
            </a:r>
          </a:p>
        </p:txBody>
      </p:sp>
      <p:sp>
        <p:nvSpPr>
          <p:cNvPr id="33" name="Rectangle 32">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5FDA5AB8-F01F-4D64-BE4B-AE0EED06C2C8}"/>
              </a:ext>
            </a:extLst>
          </p:cNvPr>
          <p:cNvPicPr>
            <a:picLocks noGrp="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123688" y="1005841"/>
            <a:ext cx="6584097" cy="4856480"/>
          </a:xfrm>
          <a:prstGeom prst="rect">
            <a:avLst/>
          </a:prstGeom>
          <a:noFill/>
          <a:effectLst/>
        </p:spPr>
      </p:pic>
      <p:cxnSp>
        <p:nvCxnSpPr>
          <p:cNvPr id="7" name="Straight Arrow Connector 6">
            <a:extLst>
              <a:ext uri="{FF2B5EF4-FFF2-40B4-BE49-F238E27FC236}">
                <a16:creationId xmlns:a16="http://schemas.microsoft.com/office/drawing/2014/main" id="{9D4D28F7-0330-4AF4-887D-8ACF34C7593B}"/>
              </a:ext>
            </a:extLst>
          </p:cNvPr>
          <p:cNvCxnSpPr/>
          <p:nvPr/>
        </p:nvCxnSpPr>
        <p:spPr>
          <a:xfrm>
            <a:off x="6381750" y="3354225"/>
            <a:ext cx="1285875" cy="695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5A9837C-DB05-43FD-ABB3-E92B42528028}"/>
              </a:ext>
            </a:extLst>
          </p:cNvPr>
          <p:cNvCxnSpPr/>
          <p:nvPr/>
        </p:nvCxnSpPr>
        <p:spPr>
          <a:xfrm flipH="1" flipV="1">
            <a:off x="9286875" y="3209925"/>
            <a:ext cx="15240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4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Consecutive</a:t>
            </a:r>
            <a:br>
              <a:rPr lang="en-US" kern="1200" dirty="0">
                <a:solidFill>
                  <a:schemeClr val="tx1"/>
                </a:solidFill>
                <a:latin typeface="+mj-lt"/>
                <a:ea typeface="+mj-ea"/>
                <a:cs typeface="+mj-cs"/>
              </a:rPr>
            </a:br>
            <a:r>
              <a:rPr lang="en-US" kern="1200" dirty="0">
                <a:solidFill>
                  <a:schemeClr val="tx1"/>
                </a:solidFill>
                <a:latin typeface="+mj-lt"/>
                <a:ea typeface="+mj-ea"/>
                <a:cs typeface="+mj-cs"/>
              </a:rPr>
              <a:t>Exterior</a:t>
            </a:r>
          </a:p>
        </p:txBody>
      </p:sp>
      <p:sp>
        <p:nvSpPr>
          <p:cNvPr id="21" name="TextBox 20">
            <a:extLst>
              <a:ext uri="{FF2B5EF4-FFF2-40B4-BE49-F238E27FC236}">
                <a16:creationId xmlns:a16="http://schemas.microsoft.com/office/drawing/2014/main" id="{8782673E-85D0-4BCE-A710-1EAEF347F751}"/>
              </a:ext>
            </a:extLst>
          </p:cNvPr>
          <p:cNvSpPr txBox="1"/>
          <p:nvPr/>
        </p:nvSpPr>
        <p:spPr>
          <a:xfrm>
            <a:off x="648931" y="2438400"/>
            <a:ext cx="3505494" cy="3785419"/>
          </a:xfrm>
          <a:prstGeom prst="rect">
            <a:avLst/>
          </a:prstGeom>
        </p:spPr>
        <p:txBody>
          <a:bodyPr vert="horz" lIns="91440" tIns="45720" rIns="91440" bIns="45720" rtlCol="0">
            <a:normAutofit fontScale="92500"/>
          </a:bodyPr>
          <a:lstStyle/>
          <a:p>
            <a:pPr marL="342900" indent="-228600">
              <a:lnSpc>
                <a:spcPct val="90000"/>
              </a:lnSpc>
              <a:spcAft>
                <a:spcPts val="600"/>
              </a:spcAft>
              <a:buFont typeface="Arial" panose="020B0604020202020204" pitchFamily="34" charset="0"/>
              <a:buChar char="•"/>
            </a:pPr>
            <a:r>
              <a:rPr lang="en-US" sz="2800" dirty="0"/>
              <a:t>Consecutive: Next to; One after the other</a:t>
            </a:r>
          </a:p>
          <a:p>
            <a:pPr marL="342900" indent="-228600">
              <a:lnSpc>
                <a:spcPct val="90000"/>
              </a:lnSpc>
              <a:spcAft>
                <a:spcPts val="600"/>
              </a:spcAft>
              <a:buFont typeface="Arial" panose="020B0604020202020204" pitchFamily="34" charset="0"/>
              <a:buChar char="•"/>
            </a:pPr>
            <a:r>
              <a:rPr lang="en-US" sz="2800" dirty="0"/>
              <a:t>Exterior: Outside</a:t>
            </a:r>
          </a:p>
          <a:p>
            <a:pPr marL="342900" indent="-228600">
              <a:lnSpc>
                <a:spcPct val="90000"/>
              </a:lnSpc>
              <a:spcAft>
                <a:spcPts val="600"/>
              </a:spcAft>
              <a:buFont typeface="Arial" panose="020B0604020202020204" pitchFamily="34" charset="0"/>
              <a:buChar char="•"/>
            </a:pPr>
            <a:r>
              <a:rPr lang="en-US" sz="2800" dirty="0"/>
              <a:t>Theorem: Pairs of consecutive exterior angles are supplementary.</a:t>
            </a:r>
          </a:p>
          <a:p>
            <a:pPr marL="342900" indent="-228600">
              <a:lnSpc>
                <a:spcPct val="90000"/>
              </a:lnSpc>
              <a:spcAft>
                <a:spcPts val="600"/>
              </a:spcAft>
              <a:buFont typeface="Arial" panose="020B0604020202020204" pitchFamily="34" charset="0"/>
              <a:buChar char="•"/>
            </a:pPr>
            <a:endParaRPr lang="en-US" sz="2800" dirty="0"/>
          </a:p>
          <a:p>
            <a:pPr marL="342900" indent="-228600">
              <a:lnSpc>
                <a:spcPct val="90000"/>
              </a:lnSpc>
              <a:spcAft>
                <a:spcPts val="600"/>
              </a:spcAft>
              <a:buFont typeface="Arial" panose="020B0604020202020204" pitchFamily="34" charset="0"/>
              <a:buChar char="•"/>
            </a:pPr>
            <a:r>
              <a:rPr lang="en-US" sz="2800" dirty="0"/>
              <a:t>Angles 1 &amp; 7</a:t>
            </a:r>
          </a:p>
        </p:txBody>
      </p:sp>
      <p:sp>
        <p:nvSpPr>
          <p:cNvPr id="33" name="Rectangle 32">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5FDA5AB8-F01F-4D64-BE4B-AE0EED06C2C8}"/>
              </a:ext>
            </a:extLst>
          </p:cNvPr>
          <p:cNvPicPr>
            <a:picLocks noGrp="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123688" y="1005841"/>
            <a:ext cx="6584097" cy="4856480"/>
          </a:xfrm>
          <a:prstGeom prst="rect">
            <a:avLst/>
          </a:prstGeom>
          <a:noFill/>
          <a:effectLst/>
        </p:spPr>
      </p:pic>
      <p:cxnSp>
        <p:nvCxnSpPr>
          <p:cNvPr id="7" name="Straight Arrow Connector 6">
            <a:extLst>
              <a:ext uri="{FF2B5EF4-FFF2-40B4-BE49-F238E27FC236}">
                <a16:creationId xmlns:a16="http://schemas.microsoft.com/office/drawing/2014/main" id="{9D4D28F7-0330-4AF4-887D-8ACF34C7593B}"/>
              </a:ext>
            </a:extLst>
          </p:cNvPr>
          <p:cNvCxnSpPr/>
          <p:nvPr/>
        </p:nvCxnSpPr>
        <p:spPr>
          <a:xfrm>
            <a:off x="7296150" y="1556262"/>
            <a:ext cx="1285875" cy="695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18D01152-5679-46F0-A731-967ECD99A12D}"/>
              </a:ext>
            </a:extLst>
          </p:cNvPr>
          <p:cNvCxnSpPr/>
          <p:nvPr/>
        </p:nvCxnSpPr>
        <p:spPr>
          <a:xfrm>
            <a:off x="5772150" y="4648200"/>
            <a:ext cx="14573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83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Consecutive</a:t>
            </a:r>
            <a:br>
              <a:rPr lang="en-US" kern="1200" dirty="0">
                <a:solidFill>
                  <a:schemeClr val="tx1"/>
                </a:solidFill>
                <a:latin typeface="+mj-lt"/>
                <a:ea typeface="+mj-ea"/>
                <a:cs typeface="+mj-cs"/>
              </a:rPr>
            </a:br>
            <a:r>
              <a:rPr lang="en-US" kern="1200" dirty="0">
                <a:solidFill>
                  <a:schemeClr val="tx1"/>
                </a:solidFill>
                <a:latin typeface="+mj-lt"/>
                <a:ea typeface="+mj-ea"/>
                <a:cs typeface="+mj-cs"/>
              </a:rPr>
              <a:t>Interior</a:t>
            </a:r>
          </a:p>
        </p:txBody>
      </p:sp>
      <p:sp>
        <p:nvSpPr>
          <p:cNvPr id="21" name="TextBox 20">
            <a:extLst>
              <a:ext uri="{FF2B5EF4-FFF2-40B4-BE49-F238E27FC236}">
                <a16:creationId xmlns:a16="http://schemas.microsoft.com/office/drawing/2014/main" id="{8782673E-85D0-4BCE-A710-1EAEF347F751}"/>
              </a:ext>
            </a:extLst>
          </p:cNvPr>
          <p:cNvSpPr txBox="1"/>
          <p:nvPr/>
        </p:nvSpPr>
        <p:spPr>
          <a:xfrm>
            <a:off x="648931" y="2438400"/>
            <a:ext cx="3505494" cy="3785419"/>
          </a:xfrm>
          <a:prstGeom prst="rect">
            <a:avLst/>
          </a:prstGeom>
        </p:spPr>
        <p:txBody>
          <a:bodyPr vert="horz" lIns="91440" tIns="45720" rIns="91440" bIns="45720" rtlCol="0">
            <a:normAutofit fontScale="92500"/>
          </a:bodyPr>
          <a:lstStyle/>
          <a:p>
            <a:pPr marL="342900" indent="-228600">
              <a:lnSpc>
                <a:spcPct val="90000"/>
              </a:lnSpc>
              <a:spcAft>
                <a:spcPts val="600"/>
              </a:spcAft>
              <a:buFont typeface="Arial" panose="020B0604020202020204" pitchFamily="34" charset="0"/>
              <a:buChar char="•"/>
            </a:pPr>
            <a:r>
              <a:rPr lang="en-US" sz="2800" dirty="0"/>
              <a:t>Consecutive: Next to; One after the other</a:t>
            </a:r>
          </a:p>
          <a:p>
            <a:pPr marL="342900" indent="-228600">
              <a:lnSpc>
                <a:spcPct val="90000"/>
              </a:lnSpc>
              <a:spcAft>
                <a:spcPts val="600"/>
              </a:spcAft>
              <a:buFont typeface="Arial" panose="020B0604020202020204" pitchFamily="34" charset="0"/>
              <a:buChar char="•"/>
            </a:pPr>
            <a:r>
              <a:rPr lang="en-US" sz="2800" dirty="0"/>
              <a:t>Interior: Inside</a:t>
            </a:r>
          </a:p>
          <a:p>
            <a:pPr marL="342900" indent="-228600">
              <a:lnSpc>
                <a:spcPct val="90000"/>
              </a:lnSpc>
              <a:spcAft>
                <a:spcPts val="600"/>
              </a:spcAft>
              <a:buFont typeface="Arial" panose="020B0604020202020204" pitchFamily="34" charset="0"/>
              <a:buChar char="•"/>
            </a:pPr>
            <a:r>
              <a:rPr lang="en-US" sz="2800" dirty="0"/>
              <a:t>Theorem: Pairs of consecutive exterior angles are supplementary.</a:t>
            </a:r>
          </a:p>
          <a:p>
            <a:pPr marL="342900" indent="-228600">
              <a:lnSpc>
                <a:spcPct val="90000"/>
              </a:lnSpc>
              <a:spcAft>
                <a:spcPts val="600"/>
              </a:spcAft>
              <a:buFont typeface="Arial" panose="020B0604020202020204" pitchFamily="34" charset="0"/>
              <a:buChar char="•"/>
            </a:pPr>
            <a:endParaRPr lang="en-US" sz="2800" dirty="0"/>
          </a:p>
          <a:p>
            <a:pPr marL="342900" indent="-228600">
              <a:lnSpc>
                <a:spcPct val="90000"/>
              </a:lnSpc>
              <a:spcAft>
                <a:spcPts val="600"/>
              </a:spcAft>
              <a:buFont typeface="Arial" panose="020B0604020202020204" pitchFamily="34" charset="0"/>
              <a:buChar char="•"/>
            </a:pPr>
            <a:r>
              <a:rPr lang="en-US" sz="2800" dirty="0"/>
              <a:t>Angles 3 &amp; 5</a:t>
            </a:r>
          </a:p>
        </p:txBody>
      </p:sp>
      <p:sp>
        <p:nvSpPr>
          <p:cNvPr id="33" name="Rectangle 32">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5FDA5AB8-F01F-4D64-BE4B-AE0EED06C2C8}"/>
              </a:ext>
            </a:extLst>
          </p:cNvPr>
          <p:cNvPicPr>
            <a:picLocks noGrp="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123688" y="1005841"/>
            <a:ext cx="6584097" cy="4856480"/>
          </a:xfrm>
          <a:prstGeom prst="rect">
            <a:avLst/>
          </a:prstGeom>
          <a:noFill/>
          <a:effectLst/>
        </p:spPr>
      </p:pic>
      <p:cxnSp>
        <p:nvCxnSpPr>
          <p:cNvPr id="4" name="Straight Arrow Connector 3">
            <a:extLst>
              <a:ext uri="{FF2B5EF4-FFF2-40B4-BE49-F238E27FC236}">
                <a16:creationId xmlns:a16="http://schemas.microsoft.com/office/drawing/2014/main" id="{18D01152-5679-46F0-A731-967ECD99A12D}"/>
              </a:ext>
            </a:extLst>
          </p:cNvPr>
          <p:cNvCxnSpPr/>
          <p:nvPr/>
        </p:nvCxnSpPr>
        <p:spPr>
          <a:xfrm>
            <a:off x="6162675" y="4000500"/>
            <a:ext cx="14573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FAF317C-FFCE-4D98-91BB-964F7AA3315B}"/>
              </a:ext>
            </a:extLst>
          </p:cNvPr>
          <p:cNvCxnSpPr/>
          <p:nvPr/>
        </p:nvCxnSpPr>
        <p:spPr>
          <a:xfrm>
            <a:off x="6515100" y="2924175"/>
            <a:ext cx="1657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7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1A6C-F7A8-45A3-9F24-14E58DF405B8}"/>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Corresponding</a:t>
            </a:r>
          </a:p>
        </p:txBody>
      </p:sp>
      <p:sp>
        <p:nvSpPr>
          <p:cNvPr id="21" name="TextBox 20">
            <a:extLst>
              <a:ext uri="{FF2B5EF4-FFF2-40B4-BE49-F238E27FC236}">
                <a16:creationId xmlns:a16="http://schemas.microsoft.com/office/drawing/2014/main" id="{8782673E-85D0-4BCE-A710-1EAEF347F751}"/>
              </a:ext>
            </a:extLst>
          </p:cNvPr>
          <p:cNvSpPr txBox="1"/>
          <p:nvPr/>
        </p:nvSpPr>
        <p:spPr>
          <a:xfrm>
            <a:off x="648931" y="2438400"/>
            <a:ext cx="3505494" cy="378541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800" dirty="0"/>
              <a:t>Corresponding: Equivalent; the same</a:t>
            </a:r>
          </a:p>
          <a:p>
            <a:pPr marL="342900" indent="-228600">
              <a:lnSpc>
                <a:spcPct val="90000"/>
              </a:lnSpc>
              <a:spcAft>
                <a:spcPts val="600"/>
              </a:spcAft>
              <a:buFont typeface="Arial" panose="020B0604020202020204" pitchFamily="34" charset="0"/>
              <a:buChar char="•"/>
            </a:pPr>
            <a:r>
              <a:rPr lang="en-US" sz="2800" dirty="0"/>
              <a:t>Theorem: Pairs of corresponding angles are congruent.</a:t>
            </a:r>
          </a:p>
          <a:p>
            <a:pPr marL="342900" indent="-228600">
              <a:lnSpc>
                <a:spcPct val="90000"/>
              </a:lnSpc>
              <a:spcAft>
                <a:spcPts val="600"/>
              </a:spcAft>
              <a:buFont typeface="Arial" panose="020B0604020202020204" pitchFamily="34" charset="0"/>
              <a:buChar char="•"/>
            </a:pPr>
            <a:endParaRPr lang="en-US" sz="2800" dirty="0"/>
          </a:p>
          <a:p>
            <a:pPr marL="342900" indent="-228600">
              <a:lnSpc>
                <a:spcPct val="90000"/>
              </a:lnSpc>
              <a:spcAft>
                <a:spcPts val="600"/>
              </a:spcAft>
              <a:buFont typeface="Arial" panose="020B0604020202020204" pitchFamily="34" charset="0"/>
              <a:buChar char="•"/>
            </a:pPr>
            <a:r>
              <a:rPr lang="en-US" sz="2800" dirty="0"/>
              <a:t>Angles 3 &amp; 7</a:t>
            </a:r>
          </a:p>
        </p:txBody>
      </p:sp>
      <p:sp>
        <p:nvSpPr>
          <p:cNvPr id="33" name="Rectangle 32">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5FDA5AB8-F01F-4D64-BE4B-AE0EED06C2C8}"/>
              </a:ext>
            </a:extLst>
          </p:cNvPr>
          <p:cNvPicPr>
            <a:picLocks noGrp="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123688" y="1005841"/>
            <a:ext cx="6584097" cy="4856480"/>
          </a:xfrm>
          <a:prstGeom prst="rect">
            <a:avLst/>
          </a:prstGeom>
          <a:noFill/>
          <a:effectLst/>
        </p:spPr>
      </p:pic>
      <p:cxnSp>
        <p:nvCxnSpPr>
          <p:cNvPr id="4" name="Straight Arrow Connector 3">
            <a:extLst>
              <a:ext uri="{FF2B5EF4-FFF2-40B4-BE49-F238E27FC236}">
                <a16:creationId xmlns:a16="http://schemas.microsoft.com/office/drawing/2014/main" id="{18D01152-5679-46F0-A731-967ECD99A12D}"/>
              </a:ext>
            </a:extLst>
          </p:cNvPr>
          <p:cNvCxnSpPr/>
          <p:nvPr/>
        </p:nvCxnSpPr>
        <p:spPr>
          <a:xfrm>
            <a:off x="5876925" y="4591050"/>
            <a:ext cx="14573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FAF317C-FFCE-4D98-91BB-964F7AA3315B}"/>
              </a:ext>
            </a:extLst>
          </p:cNvPr>
          <p:cNvCxnSpPr/>
          <p:nvPr/>
        </p:nvCxnSpPr>
        <p:spPr>
          <a:xfrm>
            <a:off x="6515100" y="2924175"/>
            <a:ext cx="1657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40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4670</TotalTime>
  <Words>1790</Words>
  <Application>Microsoft Office PowerPoint</Application>
  <PresentationFormat>Widescreen</PresentationFormat>
  <Paragraphs>379</Paragraphs>
  <Slides>54</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6" baseType="lpstr">
      <vt:lpstr>Arial</vt:lpstr>
      <vt:lpstr>Calibri</vt:lpstr>
      <vt:lpstr>Calibri Light</vt:lpstr>
      <vt:lpstr>Cambria Math</vt:lpstr>
      <vt:lpstr>Century Gothic</vt:lpstr>
      <vt:lpstr>Courier New</vt:lpstr>
      <vt:lpstr>Gill Sans MT</vt:lpstr>
      <vt:lpstr>Times New Roman</vt:lpstr>
      <vt:lpstr>Tw Cen MT</vt:lpstr>
      <vt:lpstr>Wingdings</vt:lpstr>
      <vt:lpstr>Office Theme</vt:lpstr>
      <vt:lpstr>Bitmap Image</vt:lpstr>
      <vt:lpstr>DAY 1 – Parallel Lines &amp; Transversals</vt:lpstr>
      <vt:lpstr>Parallel Lines</vt:lpstr>
      <vt:lpstr>Transversal</vt:lpstr>
      <vt:lpstr>Regions created by an angle</vt:lpstr>
      <vt:lpstr>Alternate Exterior</vt:lpstr>
      <vt:lpstr>Alternate Interior</vt:lpstr>
      <vt:lpstr>Consecutive Exterior</vt:lpstr>
      <vt:lpstr>Consecutive Interior</vt:lpstr>
      <vt:lpstr>Corresponding</vt:lpstr>
      <vt:lpstr>CHECK FOR UNDERSTANDING</vt:lpstr>
      <vt:lpstr>WHITE BOARD WORK</vt:lpstr>
      <vt:lpstr>WHITE BOARD WORK</vt:lpstr>
      <vt:lpstr>CHECK FOR UNDERSTANDING</vt:lpstr>
      <vt:lpstr>Work-Session</vt:lpstr>
      <vt:lpstr>T.O.T.D.</vt:lpstr>
      <vt:lpstr>DAY 2 – Congruent Triangles</vt:lpstr>
      <vt:lpstr>Congruence in Triangles</vt:lpstr>
      <vt:lpstr>Included Parts</vt:lpstr>
      <vt:lpstr>Extra Markings</vt:lpstr>
      <vt:lpstr>Side-Side-Side</vt:lpstr>
      <vt:lpstr>Side-Angle-Side</vt:lpstr>
      <vt:lpstr>Angle-Side-Angle</vt:lpstr>
      <vt:lpstr>Angle-Angle-Side</vt:lpstr>
      <vt:lpstr>Hypotenuse-Leg</vt:lpstr>
      <vt:lpstr>CHECK FOR UNDERSTANDING</vt:lpstr>
      <vt:lpstr>DAY 3 – Similarity and Proportions</vt:lpstr>
      <vt:lpstr>Magic Mirror</vt:lpstr>
      <vt:lpstr>THINK: Take 3 minutes to think about why this worked?</vt:lpstr>
      <vt:lpstr>RATIOS &amp; PROPORTIONS</vt:lpstr>
      <vt:lpstr>SIMILARITY</vt:lpstr>
      <vt:lpstr>Side-Side-Side Similarity Statement</vt:lpstr>
      <vt:lpstr>Side-Angle-Side Similarity Statement</vt:lpstr>
      <vt:lpstr>Angle-Angle Similarity Statement</vt:lpstr>
      <vt:lpstr>CHECK FOR UNDERSTANDING</vt:lpstr>
      <vt:lpstr>PowerPoint Presentation</vt:lpstr>
      <vt:lpstr>PowerPoint Presentation</vt:lpstr>
      <vt:lpstr>PowerPoint Presentation</vt:lpstr>
      <vt:lpstr>Review for Quiz 2.1-2.2</vt:lpstr>
      <vt:lpstr>Congruent Triangles</vt:lpstr>
      <vt:lpstr>Side-Angle-Side</vt:lpstr>
      <vt:lpstr>Side-Angle-Side</vt:lpstr>
      <vt:lpstr>Find the measures of the angles.</vt:lpstr>
      <vt:lpstr>DAY 4 – DILATIONS &amp; SCALE FACTORS</vt:lpstr>
      <vt:lpstr>DILATION</vt:lpstr>
      <vt:lpstr>Check for understanding</vt:lpstr>
      <vt:lpstr>I-Do</vt:lpstr>
      <vt:lpstr>You-Do</vt:lpstr>
      <vt:lpstr>Finding Scale Factors</vt:lpstr>
      <vt:lpstr>Example 3:</vt:lpstr>
      <vt:lpstr>Example 4:</vt:lpstr>
      <vt:lpstr>Center of Dilation</vt:lpstr>
      <vt:lpstr>Finding Scale Factor</vt:lpstr>
      <vt:lpstr>Performing Dilations</vt:lpstr>
      <vt:lpstr>Performing Dilations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Transformations in the Coordinate Plane</dc:title>
  <dc:creator>Paige Roberts</dc:creator>
  <cp:lastModifiedBy>Paige Roberts</cp:lastModifiedBy>
  <cp:revision>150</cp:revision>
  <dcterms:created xsi:type="dcterms:W3CDTF">2018-07-22T01:44:03Z</dcterms:created>
  <dcterms:modified xsi:type="dcterms:W3CDTF">2018-08-23T21:24:06Z</dcterms:modified>
</cp:coreProperties>
</file>