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6" r:id="rId6"/>
    <p:sldId id="267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80" r:id="rId20"/>
    <p:sldId id="281" r:id="rId21"/>
    <p:sldId id="279" r:id="rId22"/>
    <p:sldId id="283" r:id="rId23"/>
    <p:sldId id="282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F93A2-F2ED-4B1A-9A2E-A02BCEFC2FB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F967-6678-4FE7-8898-190E2C95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1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22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7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1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5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6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30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69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6016-DC96-4D17-9B84-78A58FA361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3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79D7-AFC8-4554-9087-DAC4C3010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75132-C225-4B93-86BC-F0891935E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03A68-E7B9-4282-9944-432CFE75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C2174-F3AE-486C-9015-493EF60C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2A365-E7CF-4581-B090-5AA28E0C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FCD5-F0D7-4289-A6CF-C0CF8C4C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EC87D-3F88-4F7A-B147-684636A80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F9ED8-AACF-4DF0-9CE2-B7AC9278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7D3C-5EFB-41EA-8C4B-DA984514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8791C-1EBC-4781-849D-13DD8B62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4C9B7-F5D9-4CD4-A094-EC1125596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A4229-D4D1-421B-80B4-4071F86A4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5BF5B-E104-4D61-8068-34D56693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2340-B3DA-4CDB-AF46-2758A0CD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0E7EE-1AD0-4854-93B1-1FD96359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3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00F4-D01A-4F91-9E3E-69FFC218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3173C-C682-47AC-8634-1E9A62AF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192C4-3CD7-4C25-A419-20B98426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EF445-EB25-4B47-963A-5F29AB8F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DB4BD-79A9-4C16-B3EB-E01A22DE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6442-5B02-42C0-9EA0-F4F38419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1A1D4-8619-43E4-A3EC-C4D5742B6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AF2C-BB7C-47E5-B1B7-152A83EC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B7F2D-55A6-45EE-8963-54650D82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E21F5-B864-43E1-A6A8-D7A7404D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0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63DB-37A4-4864-9D1E-C6DDAF58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B9EFF-AF06-4AA1-8C36-3C2C00F7E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6DB11-35A9-4A17-83AA-A3F3B16E3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2E6A4-6AAC-4761-AA3C-ED8052EB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849BF-98A6-4C24-B465-F14B0073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C0C5-FFC5-4160-AC03-C08C7C2C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D981-B6DC-4136-941F-D8AF23C4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23AA8-791D-49F5-8FBA-6D71CC71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0EA96-C23C-4E95-915D-BFB8A68F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2D311-A6CA-4830-BAD4-0D72008B4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71D47-12EE-4381-8DC1-8A2C32B69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210D2A-53C3-4209-A405-343E2545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A63E3-FF1F-441C-8C5C-F196CE1B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0A881-AA89-4C4F-864A-F163636C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4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AF79-0C11-4239-936A-8345747B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782DE-DA89-46FE-B193-9C0A1057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4929F-D1C3-42AE-9951-E942A5A8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38CE-38E1-421A-8635-AC376B8C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E9B66-B7F0-42DC-B14C-93F1E0B4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679D0-6635-4749-ACD8-EC1814DA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0869B-4492-4A29-8609-56C782BA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5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CF23-38F6-4A7A-B5EF-48D15190A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49B6-A8A1-4E1D-98C6-3077119A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89376-3C34-4CB3-907A-FE6E4C1E5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92CA1-E838-4914-999C-293BF84E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B1BE2-DC5F-46D9-A5E6-D96437FE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0B154-4CAA-4BE6-81D2-8920B277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8ABF-7612-49BD-8359-7A5CF27CF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CD1B4-FB79-453E-9639-9CE2465CC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7CC4A-EC0D-40E3-A001-4D23DFB7A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6442E-47B1-40D6-B930-C6BA1874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62D2B-1F67-415E-B821-813B451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35842-DAD0-4E87-AB06-23D95CF9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46DBA-C619-4324-AA7B-2CE482E6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B9F4E-C635-48AB-8244-FCBC147AB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356B8-4085-492B-A2C6-579845E71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9177-CD9C-40D7-BB63-8C28F87FA16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C0287-5B0F-4203-AE4F-AD31D933D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094B4-8392-4002-887B-77DC5CE33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F3C7-9A1F-49BB-899C-1B0416EF6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2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9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1.png"/><Relationship Id="rId11" Type="http://schemas.openxmlformats.org/officeDocument/2006/relationships/image" Target="../media/image90.png"/><Relationship Id="rId5" Type="http://schemas.openxmlformats.org/officeDocument/2006/relationships/image" Target="../media/image80.png"/><Relationship Id="rId10" Type="http://schemas.openxmlformats.org/officeDocument/2006/relationships/image" Target="../media/image89.png"/><Relationship Id="rId4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78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79.png"/><Relationship Id="rId9" Type="http://schemas.openxmlformats.org/officeDocument/2006/relationships/image" Target="../media/image9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0" Type="http://schemas.openxmlformats.org/officeDocument/2006/relationships/image" Target="../media/image109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Day 5 – Introduction to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2: Congruence, Similarity, &amp; Proofs</a:t>
            </a:r>
          </a:p>
        </p:txBody>
      </p:sp>
    </p:spTree>
    <p:extLst>
      <p:ext uri="{BB962C8B-B14F-4D97-AF65-F5344CB8AC3E}">
        <p14:creationId xmlns:p14="http://schemas.microsoft.com/office/powerpoint/2010/main" val="363788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Day 6 – Prove Theorems: Lines &amp;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2: Congruence, Similarity, &amp; Proofs</a:t>
            </a:r>
          </a:p>
        </p:txBody>
      </p:sp>
    </p:spTree>
    <p:extLst>
      <p:ext uri="{BB962C8B-B14F-4D97-AF65-F5344CB8AC3E}">
        <p14:creationId xmlns:p14="http://schemas.microsoft.com/office/powerpoint/2010/main" val="52721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CD7AF-C6ED-4B1C-A59E-4D4C9A6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WARM-UP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DBD59E-150C-4E1F-A8E1-6039DAD47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75"/>
          <a:stretch/>
        </p:blipFill>
        <p:spPr>
          <a:xfrm>
            <a:off x="378068" y="294640"/>
            <a:ext cx="11289324" cy="433890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9E590-7571-4164-9469-F1B6E142DE06}"/>
                  </a:ext>
                </a:extLst>
              </p:cNvPr>
              <p:cNvSpPr txBox="1"/>
              <p:nvPr/>
            </p:nvSpPr>
            <p:spPr>
              <a:xfrm>
                <a:off x="6573520" y="741680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GIVEN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9E590-7571-4164-9469-F1B6E142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741680"/>
                <a:ext cx="4917440" cy="369909"/>
              </a:xfrm>
              <a:prstGeom prst="rect">
                <a:avLst/>
              </a:prstGeom>
              <a:blipFill>
                <a:blip r:embed="rId3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61E7D6-DCAE-46C7-86CA-C36834F514CA}"/>
                  </a:ext>
                </a:extLst>
              </p:cNvPr>
              <p:cNvSpPr txBox="1"/>
              <p:nvPr/>
            </p:nvSpPr>
            <p:spPr>
              <a:xfrm>
                <a:off x="6573520" y="1111589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TRANSITIVE PROP.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61E7D6-DCAE-46C7-86CA-C36834F51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1111589"/>
                <a:ext cx="4917440" cy="369909"/>
              </a:xfrm>
              <a:prstGeom prst="rect">
                <a:avLst/>
              </a:prstGeom>
              <a:blipFill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/>
              <p:nvPr/>
            </p:nvSpPr>
            <p:spPr>
              <a:xfrm>
                <a:off x="6573520" y="1478853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Def. of Congruent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1478853"/>
                <a:ext cx="4917440" cy="369909"/>
              </a:xfrm>
              <a:prstGeom prst="rect">
                <a:avLst/>
              </a:prstGeom>
              <a:blipFill>
                <a:blip r:embed="rId5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A32E79-0A12-428A-9907-CF9AC79A512C}"/>
                  </a:ext>
                </a:extLst>
              </p:cNvPr>
              <p:cNvSpPr txBox="1"/>
              <p:nvPr/>
            </p:nvSpPr>
            <p:spPr>
              <a:xfrm>
                <a:off x="6573520" y="1830695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+4=5(3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SUBSTITUTION PROP.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A32E79-0A12-428A-9907-CF9AC79A5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1830695"/>
                <a:ext cx="4917440" cy="369909"/>
              </a:xfrm>
              <a:prstGeom prst="rect">
                <a:avLst/>
              </a:prstGeom>
              <a:blipFill>
                <a:blip r:embed="rId6"/>
                <a:stretch>
                  <a:fillRect t="-8197" r="-74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C85275-5C97-464F-B238-1486E97DE8A4}"/>
                  </a:ext>
                </a:extLst>
              </p:cNvPr>
              <p:cNvSpPr txBox="1"/>
              <p:nvPr/>
            </p:nvSpPr>
            <p:spPr>
              <a:xfrm>
                <a:off x="6573520" y="2179892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DISTRIBUTIVE PROP.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C85275-5C97-464F-B238-1486E97DE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2179892"/>
                <a:ext cx="4917440" cy="369909"/>
              </a:xfrm>
              <a:prstGeom prst="rect">
                <a:avLst/>
              </a:prstGeom>
              <a:blipFill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32EC98-E847-4673-B804-30EEAF0CAC4C}"/>
                  </a:ext>
                </a:extLst>
              </p:cNvPr>
              <p:cNvSpPr txBox="1"/>
              <p:nvPr/>
            </p:nvSpPr>
            <p:spPr>
              <a:xfrm>
                <a:off x="6573520" y="2541839"/>
                <a:ext cx="4917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+14=15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ADDITION PROP.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32EC98-E847-4673-B804-30EEAF0CA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2541839"/>
                <a:ext cx="4917440" cy="369332"/>
              </a:xfrm>
              <a:prstGeom prst="rect">
                <a:avLst/>
              </a:prstGeom>
              <a:blipFill>
                <a:blip r:embed="rId8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06F444-E6A9-4A4C-9C98-1540F9F6DD4E}"/>
                  </a:ext>
                </a:extLst>
              </p:cNvPr>
              <p:cNvSpPr txBox="1"/>
              <p:nvPr/>
            </p:nvSpPr>
            <p:spPr>
              <a:xfrm>
                <a:off x="6573520" y="2891036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14=14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>
                    <a:solidFill>
                      <a:srgbClr val="FF0000"/>
                    </a:solidFill>
                  </a:rPr>
                  <a:t>SUBTRACTION PROP.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06F444-E6A9-4A4C-9C98-1540F9F6D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2891036"/>
                <a:ext cx="4917440" cy="369909"/>
              </a:xfrm>
              <a:prstGeom prst="rect">
                <a:avLst/>
              </a:prstGeom>
              <a:blipFill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D4857E-912E-47B4-85EF-00FCD263A604}"/>
                  </a:ext>
                </a:extLst>
              </p:cNvPr>
              <p:cNvSpPr txBox="1"/>
              <p:nvPr/>
            </p:nvSpPr>
            <p:spPr>
              <a:xfrm>
                <a:off x="6573520" y="3232271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			</a:t>
                </a:r>
                <a:r>
                  <a:rPr lang="en-US" dirty="0">
                    <a:solidFill>
                      <a:srgbClr val="FF0000"/>
                    </a:solidFill>
                  </a:rPr>
                  <a:t>DIVISION PROP.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D4857E-912E-47B4-85EF-00FCD263A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3232271"/>
                <a:ext cx="4917440" cy="369909"/>
              </a:xfrm>
              <a:prstGeom prst="rect">
                <a:avLst/>
              </a:prstGeom>
              <a:blipFill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AAE9ED-1D50-413C-A0D9-D26766D948F8}"/>
                  </a:ext>
                </a:extLst>
              </p:cNvPr>
              <p:cNvSpPr txBox="1"/>
              <p:nvPr/>
            </p:nvSpPr>
            <p:spPr>
              <a:xfrm>
                <a:off x="6573520" y="3536003"/>
                <a:ext cx="491744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			</a:t>
                </a:r>
                <a:r>
                  <a:rPr lang="en-US" dirty="0">
                    <a:solidFill>
                      <a:srgbClr val="FF0000"/>
                    </a:solidFill>
                  </a:rPr>
                  <a:t>SYMMETRIC PROP.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AAE9ED-1D50-413C-A0D9-D26766D94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520" y="3536003"/>
                <a:ext cx="4917440" cy="369909"/>
              </a:xfrm>
              <a:prstGeom prst="rect">
                <a:avLst/>
              </a:prstGeom>
              <a:blipFill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6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59828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36E674-C0FD-4520-8CA2-75AEE8810B19}"/>
              </a:ext>
            </a:extLst>
          </p:cNvPr>
          <p:cNvSpPr txBox="1"/>
          <p:nvPr/>
        </p:nvSpPr>
        <p:spPr>
          <a:xfrm>
            <a:off x="296860" y="889843"/>
            <a:ext cx="1159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F464CD-8DD4-421B-B4BF-E673260BB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863111"/>
            <a:ext cx="10464800" cy="592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3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D43364A-884E-4EB7-8235-6327C25DC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58" y="1423156"/>
            <a:ext cx="10831084" cy="10981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DE1BE7-9758-4DDC-B3DB-C4A8AF425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745" y="2578304"/>
            <a:ext cx="9863138" cy="3178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680458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1621304" y="4213145"/>
                <a:ext cx="35412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04" y="4213145"/>
                <a:ext cx="35412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1621304" y="4703298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04" y="4703298"/>
                <a:ext cx="324246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6B10EB8-ED78-4F94-9207-CE2D880B879A}"/>
              </a:ext>
            </a:extLst>
          </p:cNvPr>
          <p:cNvSpPr txBox="1"/>
          <p:nvPr/>
        </p:nvSpPr>
        <p:spPr>
          <a:xfrm>
            <a:off x="7819748" y="3381112"/>
            <a:ext cx="306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Definition of Opposite Rays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77AB3-4DB5-4445-9594-EFA9459AD8ED}"/>
              </a:ext>
            </a:extLst>
          </p:cNvPr>
          <p:cNvSpPr txBox="1"/>
          <p:nvPr/>
        </p:nvSpPr>
        <p:spPr>
          <a:xfrm>
            <a:off x="7744775" y="3795627"/>
            <a:ext cx="323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Definition of Linear Pair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288CF-1A33-4CEE-B2F1-79ADABF2FCED}"/>
              </a:ext>
            </a:extLst>
          </p:cNvPr>
          <p:cNvSpPr txBox="1"/>
          <p:nvPr/>
        </p:nvSpPr>
        <p:spPr>
          <a:xfrm>
            <a:off x="7732795" y="5164963"/>
            <a:ext cx="3242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Definition of Supplementary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0B1F6-66D7-41C9-8217-C8FBBA450FD8}"/>
              </a:ext>
            </a:extLst>
          </p:cNvPr>
          <p:cNvSpPr txBox="1"/>
          <p:nvPr/>
        </p:nvSpPr>
        <p:spPr>
          <a:xfrm>
            <a:off x="2286000" y="1114425"/>
            <a:ext cx="767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Prove the Linear Pair Theorem</a:t>
            </a:r>
          </a:p>
        </p:txBody>
      </p:sp>
    </p:spTree>
    <p:extLst>
      <p:ext uri="{BB962C8B-B14F-4D97-AF65-F5344CB8AC3E}">
        <p14:creationId xmlns:p14="http://schemas.microsoft.com/office/powerpoint/2010/main" val="20233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B4BD6B2-13BC-4117-9799-D11B746AC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57" y="2449502"/>
            <a:ext cx="10294797" cy="3856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680458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1091376" y="4241633"/>
                <a:ext cx="3541245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76" y="4241633"/>
                <a:ext cx="3541245" cy="46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1240768" y="4704067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𝑪𝑫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𝑩𝑫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768" y="4704067"/>
                <a:ext cx="3242460" cy="46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6B10EB8-ED78-4F94-9207-CE2D880B879A}"/>
              </a:ext>
            </a:extLst>
          </p:cNvPr>
          <p:cNvSpPr txBox="1"/>
          <p:nvPr/>
        </p:nvSpPr>
        <p:spPr>
          <a:xfrm>
            <a:off x="7073327" y="3398055"/>
            <a:ext cx="379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DEFINITION OF CONGRUENT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77AB3-4DB5-4445-9594-EFA9459AD8ED}"/>
              </a:ext>
            </a:extLst>
          </p:cNvPr>
          <p:cNvSpPr txBox="1"/>
          <p:nvPr/>
        </p:nvSpPr>
        <p:spPr>
          <a:xfrm>
            <a:off x="7106600" y="3798165"/>
            <a:ext cx="323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REFLEXIVE PROP.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288CF-1A33-4CEE-B2F1-79ADABF2FCED}"/>
              </a:ext>
            </a:extLst>
          </p:cNvPr>
          <p:cNvSpPr txBox="1"/>
          <p:nvPr/>
        </p:nvSpPr>
        <p:spPr>
          <a:xfrm>
            <a:off x="7094620" y="5168668"/>
            <a:ext cx="3242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SUBSTITUTION PROP.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0B1F6-66D7-41C9-8217-C8FBBA450FD8}"/>
              </a:ext>
            </a:extLst>
          </p:cNvPr>
          <p:cNvSpPr txBox="1"/>
          <p:nvPr/>
        </p:nvSpPr>
        <p:spPr>
          <a:xfrm>
            <a:off x="2286000" y="1114425"/>
            <a:ext cx="767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Prove Segment Addition Postulate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430034-517B-42FF-AB69-F79AB1B559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1400416"/>
            <a:ext cx="2509839" cy="10490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2F5AD9-2250-446B-9812-EB97148152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6162" y="968611"/>
            <a:ext cx="3148013" cy="16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CA74A49-5956-4E9E-8AD6-2896E7F32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30" y="2277832"/>
            <a:ext cx="11431248" cy="43116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A6828F-6A06-409E-AA62-127C66926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2446" y="643311"/>
            <a:ext cx="3793681" cy="1957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61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1091375" y="3429000"/>
                <a:ext cx="427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𝒂𝒏𝒅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are supplementary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75" y="3429000"/>
                <a:ext cx="4271200" cy="461665"/>
              </a:xfrm>
              <a:prstGeom prst="rect">
                <a:avLst/>
              </a:prstGeom>
              <a:blipFill>
                <a:blip r:embed="rId5"/>
                <a:stretch>
                  <a:fillRect l="-285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1122305" y="3890665"/>
                <a:ext cx="41688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𝒂𝒏𝒅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are supplementary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305" y="3890665"/>
                <a:ext cx="4168831" cy="461665"/>
              </a:xfrm>
              <a:prstGeom prst="rect">
                <a:avLst/>
              </a:prstGeom>
              <a:blipFill>
                <a:blip r:embed="rId6"/>
                <a:stretch>
                  <a:fillRect l="-292" t="-10526" r="-146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6B10EB8-ED78-4F94-9207-CE2D880B879A}"/>
              </a:ext>
            </a:extLst>
          </p:cNvPr>
          <p:cNvSpPr txBox="1"/>
          <p:nvPr/>
        </p:nvSpPr>
        <p:spPr>
          <a:xfrm>
            <a:off x="1374720" y="2676247"/>
            <a:ext cx="379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Angle 4 and 1 are a linear pair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77AB3-4DB5-4445-9594-EFA9459AD8ED}"/>
              </a:ext>
            </a:extLst>
          </p:cNvPr>
          <p:cNvSpPr txBox="1"/>
          <p:nvPr/>
        </p:nvSpPr>
        <p:spPr>
          <a:xfrm>
            <a:off x="1374719" y="3047900"/>
            <a:ext cx="3664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Angle 1 and 2 are a linear pair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/>
              <p:nvPr/>
            </p:nvSpPr>
            <p:spPr>
              <a:xfrm>
                <a:off x="1585490" y="4271765"/>
                <a:ext cx="3242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90" y="4271765"/>
                <a:ext cx="324246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2376DF1-5AA4-411C-92B3-B17429BDAF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1065" y="1136201"/>
            <a:ext cx="4922710" cy="13530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1B7DED-13BA-4C5F-AFF6-912171C67AFB}"/>
                  </a:ext>
                </a:extLst>
              </p:cNvPr>
              <p:cNvSpPr txBox="1"/>
              <p:nvPr/>
            </p:nvSpPr>
            <p:spPr>
              <a:xfrm>
                <a:off x="1585490" y="4671875"/>
                <a:ext cx="3242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1B7DED-13BA-4C5F-AFF6-912171C67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90" y="4671875"/>
                <a:ext cx="324246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35614B-E5D9-44D1-8534-347720450A05}"/>
                  </a:ext>
                </a:extLst>
              </p:cNvPr>
              <p:cNvSpPr txBox="1"/>
              <p:nvPr/>
            </p:nvSpPr>
            <p:spPr>
              <a:xfrm>
                <a:off x="1204490" y="5070813"/>
                <a:ext cx="39639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35614B-E5D9-44D1-8534-347720450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490" y="5070813"/>
                <a:ext cx="396391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8A85CD-B0E7-465C-BC6A-4ADA8A51C7B2}"/>
                  </a:ext>
                </a:extLst>
              </p:cNvPr>
              <p:cNvSpPr txBox="1"/>
              <p:nvPr/>
            </p:nvSpPr>
            <p:spPr>
              <a:xfrm>
                <a:off x="1585490" y="5431979"/>
                <a:ext cx="3242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8A85CD-B0E7-465C-BC6A-4ADA8A51C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90" y="5431979"/>
                <a:ext cx="324246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B10786-7375-4D93-98AD-656089AF306F}"/>
                  </a:ext>
                </a:extLst>
              </p:cNvPr>
              <p:cNvSpPr txBox="1"/>
              <p:nvPr/>
            </p:nvSpPr>
            <p:spPr>
              <a:xfrm>
                <a:off x="1585490" y="5879859"/>
                <a:ext cx="3242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B10786-7375-4D93-98AD-656089AF3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90" y="5879859"/>
                <a:ext cx="324246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5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5A26689-8AC9-4C96-BC0A-49CE1BEC7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62" y="1901537"/>
            <a:ext cx="10668635" cy="4769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61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1360155" y="4600570"/>
                <a:ext cx="3541245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155" y="4600570"/>
                <a:ext cx="3541245" cy="46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1509547" y="5171333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547" y="5171333"/>
                <a:ext cx="3242460" cy="46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1184220" y="3506042"/>
                <a:ext cx="37936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220" y="3506042"/>
                <a:ext cx="379368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1465820" y="4048499"/>
                <a:ext cx="32304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820" y="4048499"/>
                <a:ext cx="323048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A10B1F6-66D7-41C9-8217-C8FBBA450FD8}"/>
              </a:ext>
            </a:extLst>
          </p:cNvPr>
          <p:cNvSpPr txBox="1"/>
          <p:nvPr/>
        </p:nvSpPr>
        <p:spPr>
          <a:xfrm>
            <a:off x="2452579" y="1104556"/>
            <a:ext cx="767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Prove: Alternate Interior Angles are Congruent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84DF14-0485-43DD-A232-75EC65001C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2037" y="861860"/>
            <a:ext cx="3043238" cy="188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F3404E5-1FFB-4463-BE2F-59B4D3AC1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68" y="258902"/>
            <a:ext cx="11450117" cy="43746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CD7AF-C6ED-4B1C-A59E-4D4C9A6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CHECK FOR UNDERSTANDING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589E590-7571-4164-9469-F1B6E142DE06}"/>
              </a:ext>
            </a:extLst>
          </p:cNvPr>
          <p:cNvSpPr txBox="1"/>
          <p:nvPr/>
        </p:nvSpPr>
        <p:spPr>
          <a:xfrm>
            <a:off x="9348674" y="1533853"/>
            <a:ext cx="865505" cy="377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GIVEN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1E7D6-DCAE-46C7-86CA-C36834F514CA}"/>
              </a:ext>
            </a:extLst>
          </p:cNvPr>
          <p:cNvSpPr txBox="1"/>
          <p:nvPr/>
        </p:nvSpPr>
        <p:spPr>
          <a:xfrm>
            <a:off x="8567624" y="1970834"/>
            <a:ext cx="267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Vertical Angles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/>
              <p:nvPr/>
            </p:nvSpPr>
            <p:spPr>
              <a:xfrm>
                <a:off x="8567623" y="2454046"/>
                <a:ext cx="2675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Alt. Int.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’s are Congruent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7623" y="2454046"/>
                <a:ext cx="2675255" cy="369332"/>
              </a:xfrm>
              <a:prstGeom prst="rect">
                <a:avLst/>
              </a:prstGeom>
              <a:blipFill>
                <a:blip r:embed="rId3"/>
                <a:stretch>
                  <a:fillRect l="-182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DA32E79-0A12-428A-9907-CF9AC79A512C}"/>
              </a:ext>
            </a:extLst>
          </p:cNvPr>
          <p:cNvSpPr txBox="1"/>
          <p:nvPr/>
        </p:nvSpPr>
        <p:spPr>
          <a:xfrm>
            <a:off x="8802367" y="2986231"/>
            <a:ext cx="220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Transitive Property</a:t>
            </a:r>
          </a:p>
        </p:txBody>
      </p:sp>
    </p:spTree>
    <p:extLst>
      <p:ext uri="{BB962C8B-B14F-4D97-AF65-F5344CB8AC3E}">
        <p14:creationId xmlns:p14="http://schemas.microsoft.com/office/powerpoint/2010/main" val="36839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D37EAAA-AE52-458D-984F-D1075B479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59" y="2514599"/>
            <a:ext cx="9980616" cy="4072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Lines &amp; 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61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5903580" y="3618908"/>
                <a:ext cx="3541245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𝑫𝒆𝒇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𝑹𝒊𝒈𝒉𝒕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580" y="3618908"/>
                <a:ext cx="3541245" cy="462434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6052972" y="4232952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𝑫𝒆𝒇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𝑹𝒊𝒈𝒉𝒕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972" y="4232952"/>
                <a:ext cx="3242460" cy="462434"/>
              </a:xfrm>
              <a:prstGeom prst="rect">
                <a:avLst/>
              </a:prstGeom>
              <a:blipFill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774645" y="3126627"/>
                <a:ext cx="3793681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𝑨𝑪𝑫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𝑩𝑪𝑫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𝒂𝒓𝒆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𝒓𝒊𝒈𝒉𝒕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𝒂𝒏𝒈𝒍𝒆𝒔</m:t>
                      </m:r>
                    </m:oMath>
                  </m:oMathPara>
                </a14:m>
                <a:endParaRPr lang="en-US" sz="19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45" y="3126627"/>
                <a:ext cx="3793681" cy="384721"/>
              </a:xfrm>
              <a:prstGeom prst="rect">
                <a:avLst/>
              </a:prstGeom>
              <a:blipFill>
                <a:blip r:embed="rId6"/>
                <a:stretch>
                  <a:fillRect r="-8360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1056245" y="3619677"/>
                <a:ext cx="32304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𝑩𝑪𝑫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45" y="3619677"/>
                <a:ext cx="323048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/>
              <p:nvPr/>
            </p:nvSpPr>
            <p:spPr>
              <a:xfrm>
                <a:off x="1157122" y="4817840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𝑩𝑪𝑫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𝑨𝑪𝑫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122" y="4817840"/>
                <a:ext cx="3242460" cy="4624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/>
              <p:nvPr/>
            </p:nvSpPr>
            <p:spPr>
              <a:xfrm>
                <a:off x="6052972" y="4871620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𝑺𝒖𝒃𝒔𝒕𝒊𝒕𝒖𝒕𝒊𝒐𝒏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𝑷𝒓𝒐𝒑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972" y="4871620"/>
                <a:ext cx="3242460" cy="462434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29531E-DC8D-42D5-AD61-E2AC774642C0}"/>
                  </a:ext>
                </a:extLst>
              </p:cNvPr>
              <p:cNvSpPr txBox="1"/>
              <p:nvPr/>
            </p:nvSpPr>
            <p:spPr>
              <a:xfrm>
                <a:off x="5805322" y="5481448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𝑫𝒆𝒇𝒊𝒏𝒊𝒕𝒊𝒐𝒏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𝑪𝒐𝒏𝒈𝒓𝒖𝒆𝒏𝒕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29531E-DC8D-42D5-AD61-E2AC77464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22" y="5481448"/>
                <a:ext cx="3242460" cy="462434"/>
              </a:xfrm>
              <a:prstGeom prst="rect">
                <a:avLst/>
              </a:prstGeom>
              <a:blipFill>
                <a:blip r:embed="rId10"/>
                <a:stretch>
                  <a:fillRect l="-1504" r="-3533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144469F2-A927-477D-B73A-E2CAC88E5911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782" y="872624"/>
            <a:ext cx="2563921" cy="20462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E11863-125A-4FE2-A114-B573A01809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7115" y="1121144"/>
            <a:ext cx="6580737" cy="77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Day 7 – Prove Theorems: Triangles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2: Congruence, Similarity, &amp; Proofs</a:t>
            </a:r>
          </a:p>
        </p:txBody>
      </p:sp>
    </p:spTree>
    <p:extLst>
      <p:ext uri="{BB962C8B-B14F-4D97-AF65-F5344CB8AC3E}">
        <p14:creationId xmlns:p14="http://schemas.microsoft.com/office/powerpoint/2010/main" val="284353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59828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36E674-C0FD-4520-8CA2-75AEE8810B19}"/>
              </a:ext>
            </a:extLst>
          </p:cNvPr>
          <p:cNvSpPr txBox="1"/>
          <p:nvPr/>
        </p:nvSpPr>
        <p:spPr>
          <a:xfrm>
            <a:off x="296860" y="889843"/>
            <a:ext cx="11598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PROOF: Logical argument that uses a sequence of statements to prove a conjecture.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atin typeface="Century Gothic" panose="020B0502020202020204" pitchFamily="34" charset="0"/>
              </a:rPr>
              <a:t>When writing an algebraic proof, you create a chain of logical steps that move from the hypothesis to the conclusion of the conjecture.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</a:rPr>
              <a:t>THEOREM: A proven conjecture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dirty="0">
                <a:latin typeface="Century Gothic" panose="020B0502020202020204" pitchFamily="34" charset="0"/>
              </a:rPr>
              <a:t>When writing a proof, it is important to justify each logical step with a reason.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</a:rPr>
              <a:t>REASONS you can use</a:t>
            </a:r>
            <a:r>
              <a:rPr lang="en-US" sz="2400" dirty="0">
                <a:latin typeface="Century Gothic" panose="020B0502020202020204" pitchFamily="34" charset="0"/>
              </a:rPr>
              <a:t>: 1) Given Information, 2) Definitions, 3) Previously Proven Theorems or 4) Mathematical Properties.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0EB46D-BEE1-4A2C-B2E5-DCD5313623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49" y="4287822"/>
            <a:ext cx="5219700" cy="1227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220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59828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Triangles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36E674-C0FD-4520-8CA2-75AEE8810B19}"/>
              </a:ext>
            </a:extLst>
          </p:cNvPr>
          <p:cNvSpPr txBox="1"/>
          <p:nvPr/>
        </p:nvSpPr>
        <p:spPr>
          <a:xfrm>
            <a:off x="296860" y="889843"/>
            <a:ext cx="1159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B35B7C-9236-463D-AC5D-F9607445C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720"/>
              </p:ext>
            </p:extLst>
          </p:nvPr>
        </p:nvGraphicFramePr>
        <p:xfrm>
          <a:off x="801853" y="801980"/>
          <a:ext cx="10363452" cy="5983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726">
                  <a:extLst>
                    <a:ext uri="{9D8B030D-6E8A-4147-A177-3AD203B41FA5}">
                      <a16:colId xmlns:a16="http://schemas.microsoft.com/office/drawing/2014/main" val="1721793483"/>
                    </a:ext>
                  </a:extLst>
                </a:gridCol>
                <a:gridCol w="5181726">
                  <a:extLst>
                    <a:ext uri="{9D8B030D-6E8A-4147-A177-3AD203B41FA5}">
                      <a16:colId xmlns:a16="http://schemas.microsoft.com/office/drawing/2014/main" val="2334530489"/>
                    </a:ext>
                  </a:extLst>
                </a:gridCol>
              </a:tblGrid>
              <a:tr h="53103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TRIANGLE CONGRUENCE THEOREMS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457669"/>
                  </a:ext>
                </a:extLst>
              </a:tr>
              <a:tr h="8502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Side-Side-Side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All 3 sides of one triangle are congruent to 3 corresponding sides of another triangle.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8286061"/>
                  </a:ext>
                </a:extLst>
              </a:tr>
              <a:tr h="122936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Side-Angle-Side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Two sides and the included angle of one triangle are congruent to two corresponding sides and the included angle of another triangle.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307487"/>
                  </a:ext>
                </a:extLst>
              </a:tr>
              <a:tr h="122936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Angle-Side-Angle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Two angles and the included side of one triangle are congruent to two corresponding angles and the included side of another triangle.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75422"/>
                  </a:ext>
                </a:extLst>
              </a:tr>
              <a:tr h="122936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Angle-Angle-Side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Two angles and the non-included side of a triangle are congruent to two corresponding angles and the non-included side of another triangle.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2503496"/>
                  </a:ext>
                </a:extLst>
              </a:tr>
              <a:tr h="8502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Hypotenuse-Leg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The hypotenuse and a leg of a right triangle are congruent to the hypotenuse and the corresponding leg of another triangle.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876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930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2C8E92-1ACA-423A-9B1F-38C71B0F0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58" y="2005263"/>
            <a:ext cx="11351119" cy="4251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Triangles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680458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D6A0C-5016-4F9D-8890-154B327DDFEB}"/>
              </a:ext>
            </a:extLst>
          </p:cNvPr>
          <p:cNvSpPr txBox="1"/>
          <p:nvPr/>
        </p:nvSpPr>
        <p:spPr>
          <a:xfrm>
            <a:off x="8488411" y="4500728"/>
            <a:ext cx="354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REFLEXIVE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4739817" y="5479813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𝑨𝑩𝑪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𝑪𝑫𝑨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817" y="5479813"/>
                <a:ext cx="3242460" cy="46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6B10EB8-ED78-4F94-9207-CE2D880B879A}"/>
              </a:ext>
            </a:extLst>
          </p:cNvPr>
          <p:cNvSpPr txBox="1"/>
          <p:nvPr/>
        </p:nvSpPr>
        <p:spPr>
          <a:xfrm>
            <a:off x="9317834" y="3728971"/>
            <a:ext cx="203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4751797" y="4531121"/>
                <a:ext cx="323048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797" y="4531121"/>
                <a:ext cx="3230480" cy="46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8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0ED85F-456C-47E9-8902-57B899D78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078" y="626228"/>
            <a:ext cx="11438793" cy="38821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CD7AF-C6ED-4B1C-A59E-4D4C9A6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CHECK FOR UNDERSTANDING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9E590-7571-4164-9469-F1B6E142DE06}"/>
                  </a:ext>
                </a:extLst>
              </p:cNvPr>
              <p:cNvSpPr txBox="1"/>
              <p:nvPr/>
            </p:nvSpPr>
            <p:spPr>
              <a:xfrm>
                <a:off x="5334192" y="1812063"/>
                <a:ext cx="16922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𝑹𝑭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𝑩𝑷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89E590-7571-4164-9469-F1B6E142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92" y="1812063"/>
                <a:ext cx="169225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761E7D6-DCAE-46C7-86CA-C36834F514CA}"/>
              </a:ext>
            </a:extLst>
          </p:cNvPr>
          <p:cNvSpPr txBox="1"/>
          <p:nvPr/>
        </p:nvSpPr>
        <p:spPr>
          <a:xfrm>
            <a:off x="9091637" y="1868262"/>
            <a:ext cx="2675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/>
              <p:nvPr/>
            </p:nvSpPr>
            <p:spPr>
              <a:xfrm>
                <a:off x="4842689" y="2567323"/>
                <a:ext cx="2675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𝑩𝑭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𝑹𝑷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88A2A0-4059-42EA-8AF8-E78EE02F3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89" y="2567323"/>
                <a:ext cx="267525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DA32E79-0A12-428A-9907-CF9AC79A512C}"/>
              </a:ext>
            </a:extLst>
          </p:cNvPr>
          <p:cNvSpPr txBox="1"/>
          <p:nvPr/>
        </p:nvSpPr>
        <p:spPr>
          <a:xfrm>
            <a:off x="9091637" y="2468723"/>
            <a:ext cx="301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2635F2-38C7-4247-AC6E-400ABE1410CC}"/>
                  </a:ext>
                </a:extLst>
              </p:cNvPr>
              <p:cNvSpPr txBox="1"/>
              <p:nvPr/>
            </p:nvSpPr>
            <p:spPr>
              <a:xfrm>
                <a:off x="4842689" y="3167710"/>
                <a:ext cx="2675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𝑭𝑷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𝑭𝑷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2635F2-38C7-4247-AC6E-400ABE141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89" y="3167710"/>
                <a:ext cx="267525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0837C4B-25ED-481D-9591-B8D8F1D13201}"/>
              </a:ext>
            </a:extLst>
          </p:cNvPr>
          <p:cNvSpPr txBox="1"/>
          <p:nvPr/>
        </p:nvSpPr>
        <p:spPr>
          <a:xfrm>
            <a:off x="8288304" y="3115035"/>
            <a:ext cx="338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REFLEXIVE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9EADCA-CA6E-4656-A557-37DD67DC33A1}"/>
                  </a:ext>
                </a:extLst>
              </p:cNvPr>
              <p:cNvSpPr txBox="1"/>
              <p:nvPr/>
            </p:nvSpPr>
            <p:spPr>
              <a:xfrm>
                <a:off x="4842689" y="3768097"/>
                <a:ext cx="2675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𝑹𝑭𝑷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𝑩𝑷𝑭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9EADCA-CA6E-4656-A557-37DD67DC3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89" y="3768097"/>
                <a:ext cx="267525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526D77E-DB58-4060-806B-0E4954182D6B}"/>
              </a:ext>
            </a:extLst>
          </p:cNvPr>
          <p:cNvSpPr txBox="1"/>
          <p:nvPr/>
        </p:nvSpPr>
        <p:spPr>
          <a:xfrm>
            <a:off x="8288304" y="3749391"/>
            <a:ext cx="338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S-S-S CONGRUENCE</a:t>
            </a:r>
          </a:p>
        </p:txBody>
      </p:sp>
    </p:spTree>
    <p:extLst>
      <p:ext uri="{BB962C8B-B14F-4D97-AF65-F5344CB8AC3E}">
        <p14:creationId xmlns:p14="http://schemas.microsoft.com/office/powerpoint/2010/main" val="2864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Triangles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680458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8528468" y="2789437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𝑮𝑰𝑽𝑬𝑵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468" y="2789437"/>
                <a:ext cx="3242460" cy="46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4734787" y="2867150"/>
                <a:ext cx="3793681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𝑱𝑨</m:t>
                          </m:r>
                        </m:e>
                      </m:acc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acc>
                        <m:accPr>
                          <m:chr m:val="̅"/>
                          <m:ctrlP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</m:oMath>
                  </m:oMathPara>
                </a14:m>
                <a:endParaRPr lang="en-US" sz="19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787" y="2867150"/>
                <a:ext cx="3793681" cy="384721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5022378" y="3429000"/>
                <a:ext cx="32304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𝒃𝒊𝒔𝒆𝒄𝒕𝒔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378" y="3429000"/>
                <a:ext cx="3230480" cy="461665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/>
              <p:nvPr/>
            </p:nvSpPr>
            <p:spPr>
              <a:xfrm>
                <a:off x="5010397" y="4010975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𝑱𝑴𝒀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𝑨𝑴𝒀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397" y="4010975"/>
                <a:ext cx="3242460" cy="462434"/>
              </a:xfrm>
              <a:prstGeom prst="rect">
                <a:avLst/>
              </a:prstGeom>
              <a:blipFill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/>
              <p:nvPr/>
            </p:nvSpPr>
            <p:spPr>
              <a:xfrm>
                <a:off x="8652727" y="4016209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𝑫𝒆𝒇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𝑹𝒊𝒈𝒉𝒕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2727" y="4016209"/>
                <a:ext cx="3242460" cy="461665"/>
              </a:xfrm>
              <a:prstGeom prst="rect">
                <a:avLst/>
              </a:prstGeom>
              <a:blipFill>
                <a:blip r:embed="rId7"/>
                <a:stretch>
                  <a:fillRect l="-1316" r="-169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BC6E118-A2D1-414A-88AA-7B8EC0BF10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58" y="1946365"/>
            <a:ext cx="4613437" cy="37485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/>
              <p:nvPr/>
            </p:nvSpPr>
            <p:spPr>
              <a:xfrm>
                <a:off x="5010397" y="4691262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397" y="4691262"/>
                <a:ext cx="324246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88A248-F083-40B3-96EE-1FBCBC4421D3}"/>
                  </a:ext>
                </a:extLst>
              </p:cNvPr>
              <p:cNvSpPr txBox="1"/>
              <p:nvPr/>
            </p:nvSpPr>
            <p:spPr>
              <a:xfrm>
                <a:off x="5010397" y="5308526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𝑱𝑴𝒀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𝑨𝑴𝒀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88A248-F083-40B3-96EE-1FBCBC442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397" y="5308526"/>
                <a:ext cx="3242460" cy="462434"/>
              </a:xfrm>
              <a:prstGeom prst="rect">
                <a:avLst/>
              </a:prstGeom>
              <a:blipFill>
                <a:blip r:embed="rId1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/>
              <p:nvPr/>
            </p:nvSpPr>
            <p:spPr>
              <a:xfrm>
                <a:off x="8484637" y="4661832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𝑹𝒆𝒇𝒍𝒆𝒙𝒊𝒗𝒆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𝑷𝒓𝒐𝒑𝒆𝒓𝒕𝒚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637" y="4661832"/>
                <a:ext cx="3495617" cy="461665"/>
              </a:xfrm>
              <a:prstGeom prst="rect">
                <a:avLst/>
              </a:prstGeom>
              <a:blipFill>
                <a:blip r:embed="rId1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/>
              <p:nvPr/>
            </p:nvSpPr>
            <p:spPr>
              <a:xfrm>
                <a:off x="8484637" y="5324568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𝑪𝒐𝒏𝒈𝒓𝒖𝒆𝒏𝒄𝒆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637" y="5324568"/>
                <a:ext cx="3495617" cy="461665"/>
              </a:xfrm>
              <a:prstGeom prst="rect">
                <a:avLst/>
              </a:prstGeom>
              <a:blipFill>
                <a:blip r:embed="rId1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047AA5F-4B07-4AF4-B654-22FE5A0F8A85}"/>
              </a:ext>
            </a:extLst>
          </p:cNvPr>
          <p:cNvSpPr txBox="1"/>
          <p:nvPr/>
        </p:nvSpPr>
        <p:spPr>
          <a:xfrm>
            <a:off x="5293895" y="1946365"/>
            <a:ext cx="647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b="1" dirty="0">
                <a:latin typeface="Century Gothic" panose="020B0502020202020204" pitchFamily="34" charset="0"/>
              </a:rPr>
              <a:t>STATEMENTS			REASONS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CFC89C-2D57-4033-99A6-59A8DC8BED3A}"/>
              </a:ext>
            </a:extLst>
          </p:cNvPr>
          <p:cNvCxnSpPr/>
          <p:nvPr/>
        </p:nvCxnSpPr>
        <p:spPr>
          <a:xfrm>
            <a:off x="5534526" y="2544279"/>
            <a:ext cx="62364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05E177-D233-40DD-80B2-D4EBEA13EC23}"/>
              </a:ext>
            </a:extLst>
          </p:cNvPr>
          <p:cNvCxnSpPr>
            <a:stCxn id="5" idx="0"/>
          </p:cNvCxnSpPr>
          <p:nvPr/>
        </p:nvCxnSpPr>
        <p:spPr>
          <a:xfrm flipH="1">
            <a:off x="8484637" y="1946365"/>
            <a:ext cx="47775" cy="3839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8B98FE-F75A-431C-8299-A4D59E70EB25}"/>
                  </a:ext>
                </a:extLst>
              </p:cNvPr>
              <p:cNvSpPr txBox="1"/>
              <p:nvPr/>
            </p:nvSpPr>
            <p:spPr>
              <a:xfrm>
                <a:off x="8508524" y="3376018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𝑮𝑰𝑽𝑬𝑵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8B98FE-F75A-431C-8299-A4D59E70E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524" y="3376018"/>
                <a:ext cx="3242460" cy="46243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3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  <p:bldP spid="12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Triangles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1787640" y="803915"/>
            <a:ext cx="8616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CHECK FOR UNDERST</a:t>
            </a:r>
            <a:r>
              <a:rPr lang="en-US" sz="5400" b="1" dirty="0">
                <a:ln/>
                <a:solidFill>
                  <a:schemeClr val="accent4"/>
                </a:solidFill>
              </a:rPr>
              <a:t>ANDING</a:t>
            </a:r>
            <a:endParaRPr lang="en-US" sz="5400" b="1" cap="none" spc="0" dirty="0">
              <a:ln/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8528468" y="2789437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𝑮𝑰𝑽𝑬𝑵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468" y="2789437"/>
                <a:ext cx="3242460" cy="46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4734787" y="2867150"/>
                <a:ext cx="3793681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𝑱𝑨</m:t>
                          </m:r>
                        </m:e>
                      </m:acc>
                      <m:r>
                        <a:rPr lang="en-US" sz="1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acc>
                        <m:accPr>
                          <m:chr m:val="̅"/>
                          <m:ctrlP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</m:oMath>
                  </m:oMathPara>
                </a14:m>
                <a:endParaRPr lang="en-US" sz="19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787" y="2867150"/>
                <a:ext cx="3793681" cy="384721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5022378" y="3429000"/>
                <a:ext cx="3230480" cy="509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̅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𝑱𝑨</m:t>
                              </m:r>
                            </m:e>
                          </m:acc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𝑨𝒀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378" y="3429000"/>
                <a:ext cx="3230480" cy="5091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/>
              <p:nvPr/>
            </p:nvSpPr>
            <p:spPr>
              <a:xfrm>
                <a:off x="8484636" y="3429000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𝑮𝑰𝑽𝑬𝑵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26A80B-CFC6-48EF-9DFF-ED2A1E05E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636" y="3429000"/>
                <a:ext cx="324246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/>
              <p:nvPr/>
            </p:nvSpPr>
            <p:spPr>
              <a:xfrm>
                <a:off x="5042789" y="4066490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𝑴𝒀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789" y="4066490"/>
                <a:ext cx="324246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88A248-F083-40B3-96EE-1FBCBC4421D3}"/>
                  </a:ext>
                </a:extLst>
              </p:cNvPr>
              <p:cNvSpPr txBox="1"/>
              <p:nvPr/>
            </p:nvSpPr>
            <p:spPr>
              <a:xfrm>
                <a:off x="5124314" y="4650724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𝑱𝑴𝒀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𝑨𝑴𝒀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88A248-F083-40B3-96EE-1FBCBC442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314" y="4650724"/>
                <a:ext cx="3242460" cy="462434"/>
              </a:xfrm>
              <a:prstGeom prst="rect">
                <a:avLst/>
              </a:prstGeom>
              <a:blipFill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/>
              <p:nvPr/>
            </p:nvSpPr>
            <p:spPr>
              <a:xfrm>
                <a:off x="8401889" y="4066490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𝑹𝒆𝒇𝒍𝒆𝒙𝒊𝒗𝒆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𝑷𝒓𝒐𝒑𝒆𝒓𝒕𝒚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1889" y="4066490"/>
                <a:ext cx="3495617" cy="461665"/>
              </a:xfrm>
              <a:prstGeom prst="rect">
                <a:avLst/>
              </a:prstGeom>
              <a:blipFill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/>
              <p:nvPr/>
            </p:nvSpPr>
            <p:spPr>
              <a:xfrm>
                <a:off x="8484635" y="4652464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𝑨𝑳𝑳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𝑹𝑰𝑮𝑯𝑻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𝑨𝑹𝑬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≅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635" y="4652464"/>
                <a:ext cx="349561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047AA5F-4B07-4AF4-B654-22FE5A0F8A85}"/>
              </a:ext>
            </a:extLst>
          </p:cNvPr>
          <p:cNvSpPr txBox="1"/>
          <p:nvPr/>
        </p:nvSpPr>
        <p:spPr>
          <a:xfrm>
            <a:off x="5293895" y="1946365"/>
            <a:ext cx="647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b="1" dirty="0">
                <a:latin typeface="Century Gothic" panose="020B0502020202020204" pitchFamily="34" charset="0"/>
              </a:rPr>
              <a:t>STATEMENTS			REASONS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CFC89C-2D57-4033-99A6-59A8DC8BED3A}"/>
              </a:ext>
            </a:extLst>
          </p:cNvPr>
          <p:cNvCxnSpPr/>
          <p:nvPr/>
        </p:nvCxnSpPr>
        <p:spPr>
          <a:xfrm>
            <a:off x="5534526" y="2544279"/>
            <a:ext cx="62364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05E177-D233-40DD-80B2-D4EBEA13EC23}"/>
              </a:ext>
            </a:extLst>
          </p:cNvPr>
          <p:cNvCxnSpPr>
            <a:cxnSpLocks/>
            <a:stCxn id="5" idx="0"/>
          </p:cNvCxnSpPr>
          <p:nvPr/>
        </p:nvCxnSpPr>
        <p:spPr>
          <a:xfrm flipH="1">
            <a:off x="8522761" y="1946365"/>
            <a:ext cx="9651" cy="45186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C289337-9946-4775-8001-7AF8481174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576" y="1935636"/>
            <a:ext cx="4607877" cy="38353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A214F2-D357-427E-83FF-574DF6E757C4}"/>
                  </a:ext>
                </a:extLst>
              </p:cNvPr>
              <p:cNvSpPr txBox="1"/>
              <p:nvPr/>
            </p:nvSpPr>
            <p:spPr>
              <a:xfrm>
                <a:off x="5109143" y="5298556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𝒀𝑴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𝒀𝑴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A214F2-D357-427E-83FF-574DF6E75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143" y="5298556"/>
                <a:ext cx="3242460" cy="462434"/>
              </a:xfrm>
              <a:prstGeom prst="rect">
                <a:avLst/>
              </a:prstGeom>
              <a:blipFill>
                <a:blip r:embed="rId1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205CB79-6243-4A1E-AC11-B216BFBD184F}"/>
                  </a:ext>
                </a:extLst>
              </p:cNvPr>
              <p:cNvSpPr txBox="1"/>
              <p:nvPr/>
            </p:nvSpPr>
            <p:spPr>
              <a:xfrm>
                <a:off x="8285249" y="5342774"/>
                <a:ext cx="37936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𝑪𝑶𝑵𝑮𝑹𝑼𝑬𝑵𝑪𝑬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205CB79-6243-4A1E-AC11-B216BFBD1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249" y="5342774"/>
                <a:ext cx="379368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2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2" grpId="0"/>
      <p:bldP spid="16" grpId="0"/>
      <p:bldP spid="17" grpId="0"/>
      <p:bldP spid="18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51A25EBB-12E3-4278-91B5-938D16335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112" y="2195366"/>
            <a:ext cx="7299050" cy="3961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Geometric Proofs: Triangles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61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8789118" y="3086580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𝑮𝑰𝑽𝑬𝑵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118" y="3086580"/>
                <a:ext cx="3242460" cy="46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4856668" y="3066316"/>
                <a:ext cx="3793681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𝑮𝑼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𝒃𝒊𝒔𝒆𝒄𝒕𝒔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𝑫𝑮𝑩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668" y="3066316"/>
                <a:ext cx="3793681" cy="46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/>
              <p:nvPr/>
            </p:nvSpPr>
            <p:spPr>
              <a:xfrm>
                <a:off x="5022379" y="3609819"/>
                <a:ext cx="324246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𝑫𝑮𝑼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𝑩𝑮𝑼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36D67-2015-415D-9801-92016AE9A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379" y="3609819"/>
                <a:ext cx="3242460" cy="462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29531E-DC8D-42D5-AD61-E2AC774642C0}"/>
                  </a:ext>
                </a:extLst>
              </p:cNvPr>
              <p:cNvSpPr txBox="1"/>
              <p:nvPr/>
            </p:nvSpPr>
            <p:spPr>
              <a:xfrm>
                <a:off x="8790162" y="4175908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𝑹𝒆𝒇𝒍𝒆𝒙𝒊𝒗𝒆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𝑷𝒓𝒐𝒑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29531E-DC8D-42D5-AD61-E2AC77464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162" y="4175908"/>
                <a:ext cx="3495617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/>
              <p:nvPr/>
            </p:nvSpPr>
            <p:spPr>
              <a:xfrm>
                <a:off x="5010397" y="4691262"/>
                <a:ext cx="32424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𝑫𝑮𝑼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𝑩𝑮𝑼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907DCA-2034-49F8-A20B-09800A902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397" y="4691262"/>
                <a:ext cx="324246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/>
              <p:nvPr/>
            </p:nvSpPr>
            <p:spPr>
              <a:xfrm>
                <a:off x="9006533" y="4804731"/>
                <a:ext cx="29737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𝑪𝒐𝒏𝒈𝒓𝒖𝒆𝒏𝒄𝒆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DB3B6-C6FD-4B74-93FD-3DFB12B1B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533" y="4804731"/>
                <a:ext cx="2973721" cy="400110"/>
              </a:xfrm>
              <a:prstGeom prst="rect">
                <a:avLst/>
              </a:prstGeom>
              <a:blipFill>
                <a:blip r:embed="rId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/>
              <p:nvPr/>
            </p:nvSpPr>
            <p:spPr>
              <a:xfrm>
                <a:off x="8638545" y="5264467"/>
                <a:ext cx="3495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7D0C6C-4F0A-4B0D-9668-0C5D5B641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8545" y="5264467"/>
                <a:ext cx="349561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E24DD9F-DB8A-41A4-B756-2C301E2D69D0}"/>
              </a:ext>
            </a:extLst>
          </p:cNvPr>
          <p:cNvSpPr txBox="1"/>
          <p:nvPr/>
        </p:nvSpPr>
        <p:spPr>
          <a:xfrm>
            <a:off x="2566737" y="1074821"/>
            <a:ext cx="609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PROVE THE ISOSCELES BASE ANGLES THEOREM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C7C226E-CA3F-4D14-8D1C-479E1B1D0F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8741" y="1809874"/>
            <a:ext cx="4533638" cy="396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9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5" grpId="0"/>
      <p:bldP spid="12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60" y="271233"/>
            <a:ext cx="116805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59" y="889901"/>
            <a:ext cx="11680587" cy="56968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02904" y="5591897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+ (b + c) = (a + b) + 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2947" y="6097399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+ b = b + 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00444" y="5135994"/>
            <a:ext cx="4812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 = b, the b can replace a in any expression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4589" y="4678844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= b, then b = 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3747" y="4161425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= b and b = c, then a = 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3747" y="3650085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=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3747" y="3137941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 (b + c) = ab + 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0" y="1234441"/>
            <a:ext cx="535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= b, then a + c = b + 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66021" y="1663581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= b, then a – c = b – c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66021" y="2082955"/>
            <a:ext cx="45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If a = b, then a · c = b ·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02905" y="2398476"/>
                <a:ext cx="4524379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If a = b, and c ≠ 0,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905" y="2398476"/>
                <a:ext cx="4524379" cy="541623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2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552FD-8535-4B5E-A060-1AB494E5F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59" y="1444152"/>
            <a:ext cx="11895141" cy="45559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9904E7-50E9-4F1F-9377-A36C5B5BDD8E}"/>
              </a:ext>
            </a:extLst>
          </p:cNvPr>
          <p:cNvSpPr/>
          <p:nvPr/>
        </p:nvSpPr>
        <p:spPr>
          <a:xfrm>
            <a:off x="296859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DCB62-7338-4B99-909B-5120C9693F64}"/>
              </a:ext>
            </a:extLst>
          </p:cNvPr>
          <p:cNvSpPr txBox="1"/>
          <p:nvPr/>
        </p:nvSpPr>
        <p:spPr>
          <a:xfrm>
            <a:off x="1685381" y="1074820"/>
            <a:ext cx="102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Name the property or equality that justifies each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FB48C-66C8-4C4F-8754-39650CEC7E9B}"/>
              </a:ext>
            </a:extLst>
          </p:cNvPr>
          <p:cNvSpPr txBox="1"/>
          <p:nvPr/>
        </p:nvSpPr>
        <p:spPr>
          <a:xfrm>
            <a:off x="991120" y="2163527"/>
            <a:ext cx="2871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Substitution Property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A939A1-1A8A-4016-BC05-91E3077ED3E1}"/>
              </a:ext>
            </a:extLst>
          </p:cNvPr>
          <p:cNvSpPr txBox="1"/>
          <p:nvPr/>
        </p:nvSpPr>
        <p:spPr>
          <a:xfrm>
            <a:off x="8329343" y="2093851"/>
            <a:ext cx="28715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Addition Property of Equality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083D6C-BE5D-4BF2-9B68-58B704107054}"/>
              </a:ext>
            </a:extLst>
          </p:cNvPr>
          <p:cNvSpPr txBox="1"/>
          <p:nvPr/>
        </p:nvSpPr>
        <p:spPr>
          <a:xfrm>
            <a:off x="1012958" y="4752128"/>
            <a:ext cx="2871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Reflexive Property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4BC0BF-D7DA-4FD9-88E7-84993EBC4C8B}"/>
              </a:ext>
            </a:extLst>
          </p:cNvPr>
          <p:cNvSpPr txBox="1"/>
          <p:nvPr/>
        </p:nvSpPr>
        <p:spPr>
          <a:xfrm>
            <a:off x="7700211" y="4752128"/>
            <a:ext cx="287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Substitution</a:t>
            </a:r>
          </a:p>
        </p:txBody>
      </p:sp>
    </p:spTree>
    <p:extLst>
      <p:ext uri="{BB962C8B-B14F-4D97-AF65-F5344CB8AC3E}">
        <p14:creationId xmlns:p14="http://schemas.microsoft.com/office/powerpoint/2010/main" val="33021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9904E7-50E9-4F1F-9377-A36C5B5BDD8E}"/>
              </a:ext>
            </a:extLst>
          </p:cNvPr>
          <p:cNvSpPr/>
          <p:nvPr/>
        </p:nvSpPr>
        <p:spPr>
          <a:xfrm>
            <a:off x="296859" y="794453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I-Do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DCB62-7338-4B99-909B-5120C9693F64}"/>
              </a:ext>
            </a:extLst>
          </p:cNvPr>
          <p:cNvSpPr txBox="1"/>
          <p:nvPr/>
        </p:nvSpPr>
        <p:spPr>
          <a:xfrm>
            <a:off x="1685381" y="1074820"/>
            <a:ext cx="102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Use the property to complete each statement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DF300C-BBB4-49FB-B3B0-E4CE7F5D4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59" y="1761996"/>
            <a:ext cx="11734719" cy="1754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083D6C-BE5D-4BF2-9B68-58B704107054}"/>
                  </a:ext>
                </a:extLst>
              </p:cNvPr>
              <p:cNvSpPr txBox="1"/>
              <p:nvPr/>
            </p:nvSpPr>
            <p:spPr>
              <a:xfrm>
                <a:off x="525899" y="2639158"/>
                <a:ext cx="28715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𝑻𝑹𝑺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083D6C-BE5D-4BF2-9B68-58B704107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99" y="2639158"/>
                <a:ext cx="2871537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4BC0BF-D7DA-4FD9-88E7-84993EBC4C8B}"/>
                  </a:ext>
                </a:extLst>
              </p:cNvPr>
              <p:cNvSpPr txBox="1"/>
              <p:nvPr/>
            </p:nvSpPr>
            <p:spPr>
              <a:xfrm>
                <a:off x="10430860" y="2617940"/>
                <a:ext cx="17530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𝑩𝑪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4BC0BF-D7DA-4FD9-88E7-84993EBC4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0860" y="2617940"/>
                <a:ext cx="175303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8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60" y="127008"/>
            <a:ext cx="1165450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5693"/>
          <a:stretch/>
        </p:blipFill>
        <p:spPr>
          <a:xfrm>
            <a:off x="296858" y="1183986"/>
            <a:ext cx="11895141" cy="56740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52632" y="2525460"/>
            <a:ext cx="335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Property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2632" y="2942677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Property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2632" y="4725354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2632" y="5580946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Property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52632" y="5975608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Property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2632" y="6370270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Property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3542DF-7947-4090-90E2-14A9996609B7}"/>
              </a:ext>
            </a:extLst>
          </p:cNvPr>
          <p:cNvSpPr/>
          <p:nvPr/>
        </p:nvSpPr>
        <p:spPr>
          <a:xfrm>
            <a:off x="296858" y="562519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55E730-60FA-47BC-B87C-280ED462D961}"/>
              </a:ext>
            </a:extLst>
          </p:cNvPr>
          <p:cNvSpPr txBox="1"/>
          <p:nvPr/>
        </p:nvSpPr>
        <p:spPr>
          <a:xfrm>
            <a:off x="2452576" y="763994"/>
            <a:ext cx="821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Identify the Property of equality that justifies the missing step(s) to solve the equation</a:t>
            </a:r>
          </a:p>
        </p:txBody>
      </p:sp>
    </p:spTree>
    <p:extLst>
      <p:ext uri="{BB962C8B-B14F-4D97-AF65-F5344CB8AC3E}">
        <p14:creationId xmlns:p14="http://schemas.microsoft.com/office/powerpoint/2010/main" val="26201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4C1F40-238C-43C1-A6B7-5F05650EC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59" y="1690023"/>
            <a:ext cx="11734719" cy="45663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59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D6A0C-5016-4F9D-8890-154B327DDFEB}"/>
              </a:ext>
            </a:extLst>
          </p:cNvPr>
          <p:cNvSpPr txBox="1"/>
          <p:nvPr/>
        </p:nvSpPr>
        <p:spPr>
          <a:xfrm>
            <a:off x="6561221" y="2422358"/>
            <a:ext cx="519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 = 46		Given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77979-01D5-40DA-8F44-56C7A18EA8DC}"/>
              </a:ext>
            </a:extLst>
          </p:cNvPr>
          <p:cNvSpPr txBox="1"/>
          <p:nvPr/>
        </p:nvSpPr>
        <p:spPr>
          <a:xfrm>
            <a:off x="6561221" y="2884023"/>
            <a:ext cx="519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 = PQ + QR		</a:t>
            </a:r>
            <a:r>
              <a:rPr lang="en-US" sz="1400" b="1" dirty="0">
                <a:solidFill>
                  <a:srgbClr val="FF0000"/>
                </a:solidFill>
              </a:rPr>
              <a:t>Segment Addition Postulate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10EB8-ED78-4F94-9207-CE2D880B879A}"/>
              </a:ext>
            </a:extLst>
          </p:cNvPr>
          <p:cNvSpPr txBox="1"/>
          <p:nvPr/>
        </p:nvSpPr>
        <p:spPr>
          <a:xfrm>
            <a:off x="6561221" y="3807353"/>
            <a:ext cx="519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46 = 8x – 10		</a:t>
            </a:r>
            <a:r>
              <a:rPr lang="en-US" b="1" dirty="0">
                <a:solidFill>
                  <a:srgbClr val="FF0000"/>
                </a:solidFill>
              </a:rPr>
              <a:t>Combining Like Terms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304F36-2534-4792-8902-6F5F196F0358}"/>
              </a:ext>
            </a:extLst>
          </p:cNvPr>
          <p:cNvSpPr txBox="1"/>
          <p:nvPr/>
        </p:nvSpPr>
        <p:spPr>
          <a:xfrm>
            <a:off x="6288506" y="3339344"/>
            <a:ext cx="519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46 = 2x + 5 + 6x – 15	    Substitution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77AB3-4DB5-4445-9594-EFA9459AD8ED}"/>
              </a:ext>
            </a:extLst>
          </p:cNvPr>
          <p:cNvSpPr txBox="1"/>
          <p:nvPr/>
        </p:nvSpPr>
        <p:spPr>
          <a:xfrm>
            <a:off x="6561221" y="4271665"/>
            <a:ext cx="519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56 = 8x			Addition Property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288CF-1A33-4CEE-B2F1-79ADABF2FCED}"/>
              </a:ext>
            </a:extLst>
          </p:cNvPr>
          <p:cNvSpPr txBox="1"/>
          <p:nvPr/>
        </p:nvSpPr>
        <p:spPr>
          <a:xfrm>
            <a:off x="6561221" y="4763394"/>
            <a:ext cx="5197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 = x			Division Property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X = 7			</a:t>
            </a:r>
            <a:r>
              <a:rPr lang="en-US" sz="2000" b="1" dirty="0">
                <a:solidFill>
                  <a:srgbClr val="FF0000"/>
                </a:solidFill>
              </a:rPr>
              <a:t>Symmetry Property</a:t>
            </a:r>
          </a:p>
        </p:txBody>
      </p:sp>
    </p:spTree>
    <p:extLst>
      <p:ext uri="{BB962C8B-B14F-4D97-AF65-F5344CB8AC3E}">
        <p14:creationId xmlns:p14="http://schemas.microsoft.com/office/powerpoint/2010/main" val="41938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517086-4CD6-4121-8A26-CAB7534C3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3" y="1572126"/>
            <a:ext cx="11598442" cy="5014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59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/>
              <p:nvPr/>
            </p:nvSpPr>
            <p:spPr>
              <a:xfrm>
                <a:off x="6288506" y="2145742"/>
                <a:ext cx="5197642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𝑩𝑪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		Given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D6A0C-5016-4F9D-8890-154B327D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506" y="2145742"/>
                <a:ext cx="5197642" cy="462434"/>
              </a:xfrm>
              <a:prstGeom prst="rect">
                <a:avLst/>
              </a:prstGeom>
              <a:blipFill>
                <a:blip r:embed="rId4"/>
                <a:stretch>
                  <a:fillRect l="-35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6288506" y="2642521"/>
                <a:ext cx="5470357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		  Transitive Property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506" y="2642521"/>
                <a:ext cx="5470357" cy="462434"/>
              </a:xfrm>
              <a:prstGeom prst="rect">
                <a:avLst/>
              </a:prstGeom>
              <a:blipFill>
                <a:blip r:embed="rId5"/>
                <a:stretch>
                  <a:fillRect l="-334" t="-10526" r="-156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6232355" y="3631975"/>
                <a:ext cx="59354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	        Substitution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55" y="3631975"/>
                <a:ext cx="5935499" cy="461665"/>
              </a:xfrm>
              <a:prstGeom prst="rect">
                <a:avLst/>
              </a:prstGeom>
              <a:blipFill>
                <a:blip r:embed="rId6"/>
                <a:stretch>
                  <a:fillRect l="-20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04F36-2534-4792-8902-6F5F196F0358}"/>
                  </a:ext>
                </a:extLst>
              </p:cNvPr>
              <p:cNvSpPr txBox="1"/>
              <p:nvPr/>
            </p:nvSpPr>
            <p:spPr>
              <a:xfrm>
                <a:off x="6232356" y="3139477"/>
                <a:ext cx="5799221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		  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Definition of Congruent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04F36-2534-4792-8902-6F5F196F0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56" y="3139477"/>
                <a:ext cx="5799221" cy="462434"/>
              </a:xfrm>
              <a:prstGeom prst="rect">
                <a:avLst/>
              </a:prstGeom>
              <a:blipFill>
                <a:blip r:embed="rId7"/>
                <a:stretch>
                  <a:fillRect l="-21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6232354" y="4175350"/>
                <a:ext cx="5654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		  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Addition/Subtraction Property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54" y="4175350"/>
                <a:ext cx="5654845" cy="461665"/>
              </a:xfrm>
              <a:prstGeom prst="rect">
                <a:avLst/>
              </a:prstGeom>
              <a:blipFill>
                <a:blip r:embed="rId8"/>
                <a:stretch>
                  <a:fillRect l="-216" r="-431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/>
              <p:nvPr/>
            </p:nvSpPr>
            <p:spPr>
              <a:xfrm>
                <a:off x="6288505" y="4787410"/>
                <a:ext cx="55986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			       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Division Prop.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			     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Symmetric Prop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505" y="4787410"/>
                <a:ext cx="5598693" cy="830997"/>
              </a:xfrm>
              <a:prstGeom prst="rect">
                <a:avLst/>
              </a:prstGeom>
              <a:blipFill>
                <a:blip r:embed="rId9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DD141F-4D54-4AC3-97D4-3E0054453AB0}"/>
                  </a:ext>
                </a:extLst>
              </p:cNvPr>
              <p:cNvSpPr txBox="1"/>
              <p:nvPr/>
            </p:nvSpPr>
            <p:spPr>
              <a:xfrm>
                <a:off x="930442" y="4787410"/>
                <a:ext cx="1876926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DD141F-4D54-4AC3-97D4-3E0054453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42" y="4787410"/>
                <a:ext cx="1876926" cy="3699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28E40F2-7921-495F-A651-9B6471561CAF}"/>
                  </a:ext>
                </a:extLst>
              </p:cNvPr>
              <p:cNvSpPr txBox="1"/>
              <p:nvPr/>
            </p:nvSpPr>
            <p:spPr>
              <a:xfrm>
                <a:off x="930442" y="6071568"/>
                <a:ext cx="1876926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28E40F2-7921-495F-A651-9B6471561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42" y="6071568"/>
                <a:ext cx="1876926" cy="36990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154680-B0EA-471F-AFFC-E0E90F061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7" y="1491916"/>
            <a:ext cx="11598440" cy="50948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59" y="271233"/>
            <a:ext cx="117347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Introduction to Proofs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F4C68-7DA1-4E4F-9521-B166D79FC9E4}"/>
              </a:ext>
            </a:extLst>
          </p:cNvPr>
          <p:cNvSpPr/>
          <p:nvPr/>
        </p:nvSpPr>
        <p:spPr>
          <a:xfrm>
            <a:off x="296859" y="794453"/>
            <a:ext cx="2155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We-Do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D6A0C-5016-4F9D-8890-154B327DDFEB}"/>
              </a:ext>
            </a:extLst>
          </p:cNvPr>
          <p:cNvSpPr txBox="1"/>
          <p:nvPr/>
        </p:nvSpPr>
        <p:spPr>
          <a:xfrm>
            <a:off x="6232356" y="2514783"/>
            <a:ext cx="5197642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2x +10 = 3x-15		</a:t>
            </a:r>
            <a:r>
              <a:rPr lang="en-US" sz="2400" b="1">
                <a:solidFill>
                  <a:srgbClr val="FF0000"/>
                </a:solidFill>
              </a:rPr>
              <a:t>	Given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/>
              <p:nvPr/>
            </p:nvSpPr>
            <p:spPr>
              <a:xfrm>
                <a:off x="6260429" y="3062203"/>
                <a:ext cx="54703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solidFill>
                      <a:srgbClr val="FF0000"/>
                    </a:solidFill>
                  </a:rPr>
                  <a:t>				Subtraction/Addition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77979-01D5-40DA-8F44-56C7A18EA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29" y="3062203"/>
                <a:ext cx="5470357" cy="307777"/>
              </a:xfrm>
              <a:prstGeom prst="rect">
                <a:avLst/>
              </a:prstGeom>
              <a:blipFill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/>
              <p:nvPr/>
            </p:nvSpPr>
            <p:spPr>
              <a:xfrm>
                <a:off x="6232356" y="4133212"/>
                <a:ext cx="59354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𝑩𝑫𝑬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	Substitution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B10EB8-ED78-4F94-9207-CE2D880B8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56" y="4133212"/>
                <a:ext cx="5935499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04F36-2534-4792-8902-6F5F196F0358}"/>
                  </a:ext>
                </a:extLst>
              </p:cNvPr>
              <p:cNvSpPr txBox="1"/>
              <p:nvPr/>
            </p:nvSpPr>
            <p:spPr>
              <a:xfrm>
                <a:off x="6260429" y="3625013"/>
                <a:ext cx="57992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				Symmetric Prop.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04F36-2534-4792-8902-6F5F196F0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29" y="3625013"/>
                <a:ext cx="5799221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/>
              <p:nvPr/>
            </p:nvSpPr>
            <p:spPr>
              <a:xfrm>
                <a:off x="6260429" y="4647706"/>
                <a:ext cx="5654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𝑫𝑩𝑪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𝑩𝑫𝑬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𝟏𝟖𝟎</m:t>
                    </m:r>
                  </m:oMath>
                </a14:m>
                <a:r>
                  <a:rPr lang="en-US" sz="1600" b="1" dirty="0">
                    <a:solidFill>
                      <a:srgbClr val="FF0000"/>
                    </a:solidFill>
                  </a:rPr>
                  <a:t>	         Consecutive Int. Ang. 				Theorem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877AB3-4DB5-4445-9594-EFA9459AD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29" y="4647706"/>
                <a:ext cx="5654845" cy="584775"/>
              </a:xfrm>
              <a:prstGeom prst="rect">
                <a:avLst/>
              </a:prstGeom>
              <a:blipFill>
                <a:blip r:embed="rId7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/>
              <p:nvPr/>
            </p:nvSpPr>
            <p:spPr>
              <a:xfrm>
                <a:off x="6260429" y="5092574"/>
                <a:ext cx="5598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𝑫𝑩𝑪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𝟏𝟖𝟎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	       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Substitution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288CF-1A33-4CEE-B2F1-79ADABF2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29" y="5092574"/>
                <a:ext cx="5598693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53E151-FBB1-443F-B46E-697C14C3AA17}"/>
                  </a:ext>
                </a:extLst>
              </p:cNvPr>
              <p:cNvSpPr txBox="1"/>
              <p:nvPr/>
            </p:nvSpPr>
            <p:spPr>
              <a:xfrm>
                <a:off x="6288506" y="5579114"/>
                <a:ext cx="5598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𝑫𝑩𝑪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𝟏𝟐𝟎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	        	       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Subtraction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53E151-FBB1-443F-B46E-697C14C3A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506" y="5579114"/>
                <a:ext cx="5598693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36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1036</Words>
  <Application>Microsoft Office PowerPoint</Application>
  <PresentationFormat>Widescreen</PresentationFormat>
  <Paragraphs>224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Cambria Math</vt:lpstr>
      <vt:lpstr>Century Gothic</vt:lpstr>
      <vt:lpstr>Office Theme</vt:lpstr>
      <vt:lpstr>Day 5 – Introduction to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6 – Prove Theorems: Lines &amp; Angles</vt:lpstr>
      <vt:lpstr>WARM-UP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FOR UNDERSTANDING</vt:lpstr>
      <vt:lpstr>PowerPoint Presentation</vt:lpstr>
      <vt:lpstr>Day 7 – Prove Theorems: Triangles</vt:lpstr>
      <vt:lpstr>PowerPoint Presentation</vt:lpstr>
      <vt:lpstr>PowerPoint Presentation</vt:lpstr>
      <vt:lpstr>CHECK FOR UNDERSTANDING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5 – Introduction to Proofs</dc:title>
  <dc:creator>Paige Roberts</dc:creator>
  <cp:lastModifiedBy>Paige Roberts</cp:lastModifiedBy>
  <cp:revision>37</cp:revision>
  <dcterms:created xsi:type="dcterms:W3CDTF">2018-08-23T22:23:12Z</dcterms:created>
  <dcterms:modified xsi:type="dcterms:W3CDTF">2018-08-28T14:29:07Z</dcterms:modified>
</cp:coreProperties>
</file>