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8" r:id="rId3"/>
    <p:sldId id="269" r:id="rId4"/>
    <p:sldId id="270" r:id="rId5"/>
    <p:sldId id="271" r:id="rId6"/>
    <p:sldId id="263" r:id="rId7"/>
    <p:sldId id="262" r:id="rId8"/>
    <p:sldId id="264" r:id="rId9"/>
    <p:sldId id="265" r:id="rId10"/>
    <p:sldId id="266" r:id="rId11"/>
    <p:sldId id="272" r:id="rId12"/>
    <p:sldId id="274" r:id="rId13"/>
    <p:sldId id="275" r:id="rId14"/>
    <p:sldId id="276" r:id="rId15"/>
    <p:sldId id="286" r:id="rId16"/>
    <p:sldId id="288" r:id="rId17"/>
    <p:sldId id="289" r:id="rId18"/>
    <p:sldId id="291" r:id="rId19"/>
    <p:sldId id="292" r:id="rId20"/>
    <p:sldId id="293" r:id="rId21"/>
    <p:sldId id="294" r:id="rId22"/>
    <p:sldId id="341" r:id="rId23"/>
    <p:sldId id="343" r:id="rId24"/>
    <p:sldId id="344" r:id="rId25"/>
    <p:sldId id="345" r:id="rId26"/>
    <p:sldId id="346" r:id="rId27"/>
    <p:sldId id="347" r:id="rId28"/>
    <p:sldId id="348" r:id="rId29"/>
    <p:sldId id="304" r:id="rId30"/>
    <p:sldId id="306" r:id="rId31"/>
    <p:sldId id="307" r:id="rId32"/>
    <p:sldId id="308" r:id="rId33"/>
    <p:sldId id="309" r:id="rId34"/>
    <p:sldId id="310" r:id="rId35"/>
    <p:sldId id="342" r:id="rId36"/>
    <p:sldId id="329" r:id="rId37"/>
    <p:sldId id="330" r:id="rId38"/>
    <p:sldId id="331" r:id="rId39"/>
    <p:sldId id="332" r:id="rId40"/>
    <p:sldId id="333" r:id="rId41"/>
    <p:sldId id="334" r:id="rId42"/>
    <p:sldId id="319" r:id="rId43"/>
    <p:sldId id="321" r:id="rId44"/>
    <p:sldId id="322" r:id="rId45"/>
    <p:sldId id="323" r:id="rId46"/>
    <p:sldId id="324" r:id="rId47"/>
    <p:sldId id="325" r:id="rId48"/>
    <p:sldId id="326" r:id="rId49"/>
    <p:sldId id="328" r:id="rId50"/>
  </p:sldIdLst>
  <p:sldSz cx="12192000" cy="6858000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C2"/>
    <a:srgbClr val="FFFFCC"/>
    <a:srgbClr val="F1F4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48A9C-653D-41A2-A429-C2C3F5116E7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AFCAF-B434-4A1E-B954-5ADA213D0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382E9-6413-422D-B56E-E766C0F13709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1149350"/>
            <a:ext cx="551815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290"/>
            <a:ext cx="5486400" cy="36223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36A3-68A8-4EE8-8FBE-9E80AD2D4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8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6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98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7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946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6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8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9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6EFF-16C7-4E61-B5DC-27FAA8822205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penref.com/consttangents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penref.com/constcircumcircle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hyperlink" Target="http://www.mathopenref.com/constincircle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4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38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11" Type="http://schemas.openxmlformats.org/officeDocument/2006/relationships/image" Target="../media/image100.png"/><Relationship Id="rId5" Type="http://schemas.openxmlformats.org/officeDocument/2006/relationships/image" Target="../media/image41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40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510.png"/><Relationship Id="rId3" Type="http://schemas.openxmlformats.org/officeDocument/2006/relationships/image" Target="../media/image44.png"/><Relationship Id="rId7" Type="http://schemas.openxmlformats.org/officeDocument/2006/relationships/image" Target="../media/image127.png"/><Relationship Id="rId12" Type="http://schemas.openxmlformats.org/officeDocument/2006/relationships/image" Target="../media/image50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490.png"/><Relationship Id="rId5" Type="http://schemas.openxmlformats.org/officeDocument/2006/relationships/image" Target="../media/image125.png"/><Relationship Id="rId10" Type="http://schemas.openxmlformats.org/officeDocument/2006/relationships/image" Target="../media/image480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138.png"/><Relationship Id="rId12" Type="http://schemas.openxmlformats.org/officeDocument/2006/relationships/image" Target="../media/image5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57.png"/><Relationship Id="rId5" Type="http://schemas.openxmlformats.org/officeDocument/2006/relationships/image" Target="../media/image136.png"/><Relationship Id="rId10" Type="http://schemas.openxmlformats.org/officeDocument/2006/relationships/image" Target="../media/image560.png"/><Relationship Id="rId9" Type="http://schemas.openxmlformats.org/officeDocument/2006/relationships/image" Target="../media/image50.png"/><Relationship Id="rId1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5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72.png"/><Relationship Id="rId7" Type="http://schemas.openxmlformats.org/officeDocument/2006/relationships/image" Target="../media/image1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microsoft.com/office/2007/relationships/hdphoto" Target="../media/hdphoto1.wdp"/><Relationship Id="rId5" Type="http://schemas.openxmlformats.org/officeDocument/2006/relationships/image" Target="../media/image179.pn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3.png"/><Relationship Id="rId7" Type="http://schemas.openxmlformats.org/officeDocument/2006/relationships/image" Target="../media/image65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78.png"/><Relationship Id="rId9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1.png"/><Relationship Id="rId7" Type="http://schemas.openxmlformats.org/officeDocument/2006/relationships/image" Target="../media/image19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81.png"/><Relationship Id="rId7" Type="http://schemas.openxmlformats.org/officeDocument/2006/relationships/image" Target="../media/image73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11" Type="http://schemas.openxmlformats.org/officeDocument/2006/relationships/image" Target="../media/image80.png"/><Relationship Id="rId5" Type="http://schemas.openxmlformats.org/officeDocument/2006/relationships/image" Target="../media/image820.png"/><Relationship Id="rId10" Type="http://schemas.openxmlformats.org/officeDocument/2006/relationships/image" Target="../media/image87.png"/><Relationship Id="rId4" Type="http://schemas.openxmlformats.org/officeDocument/2006/relationships/image" Target="../media/image810.png"/><Relationship Id="rId9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13.png"/><Relationship Id="rId7" Type="http://schemas.openxmlformats.org/officeDocument/2006/relationships/image" Target="../media/image23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1904" y="810783"/>
            <a:ext cx="9897742" cy="4268965"/>
          </a:xfrm>
        </p:spPr>
        <p:txBody>
          <a:bodyPr/>
          <a:lstStyle/>
          <a:p>
            <a:r>
              <a:rPr lang="en-US" dirty="0"/>
              <a:t>Unit 4: Circles and Volume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04" y="5622507"/>
            <a:ext cx="9313127" cy="112628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Circle Vocabulary </a:t>
            </a:r>
          </a:p>
        </p:txBody>
      </p:sp>
    </p:spTree>
    <p:extLst>
      <p:ext uri="{BB962C8B-B14F-4D97-AF65-F5344CB8AC3E}">
        <p14:creationId xmlns:p14="http://schemas.microsoft.com/office/powerpoint/2010/main" val="398605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873" y="1015180"/>
            <a:ext cx="7236082" cy="53118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120714" y="3665838"/>
            <a:ext cx="1639329" cy="1243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420498" y="2574325"/>
            <a:ext cx="2265405" cy="659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20714" y="3179805"/>
            <a:ext cx="1639329" cy="2636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4640" y="2574325"/>
            <a:ext cx="2491263" cy="2434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94854" y="3671120"/>
            <a:ext cx="1491049" cy="22750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29251" y="4168346"/>
            <a:ext cx="1430792" cy="411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9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3662" y="268380"/>
            <a:ext cx="7079841" cy="6306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0829" y="442468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14681" y="4520932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2384" y="4982597"/>
            <a:ext cx="300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Inscribed Angle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4680" y="4982597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0829" y="5555677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Arc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4679" y="5555676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0829" y="611288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14678" y="6065110"/>
            <a:ext cx="257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Angle</a:t>
            </a:r>
          </a:p>
        </p:txBody>
      </p:sp>
    </p:spTree>
    <p:extLst>
      <p:ext uri="{BB962C8B-B14F-4D97-AF65-F5344CB8AC3E}">
        <p14:creationId xmlns:p14="http://schemas.microsoft.com/office/powerpoint/2010/main" val="3108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69" y="1191710"/>
            <a:ext cx="7815629" cy="3317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1908" y="4613649"/>
            <a:ext cx="5914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http://</a:t>
            </a:r>
            <a:r>
              <a:rPr lang="en-US" sz="2800" dirty="0">
                <a:solidFill>
                  <a:srgbClr val="7030A0"/>
                </a:solidFill>
                <a:hlinkClick r:id="rId3"/>
              </a:rPr>
              <a:t>Construction: Tangent to a Circle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7039" y="5128243"/>
            <a:ext cx="1535972" cy="151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26" y="1306614"/>
            <a:ext cx="3716593" cy="471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9108" y="268380"/>
            <a:ext cx="6040233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71" y="1008810"/>
            <a:ext cx="7620532" cy="3508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3398" y="4516994"/>
            <a:ext cx="6442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http://</a:t>
            </a:r>
            <a:r>
              <a:rPr lang="en-US" sz="2400" dirty="0">
                <a:solidFill>
                  <a:srgbClr val="7030A0"/>
                </a:solidFill>
                <a:hlinkClick r:id="rId3"/>
              </a:rPr>
              <a:t>Construction: Circumscribed Circle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816" y="5024364"/>
            <a:ext cx="2261931" cy="1643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381" y="268379"/>
            <a:ext cx="4712366" cy="8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55" y="1191710"/>
            <a:ext cx="7232241" cy="2819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1652" y="4306529"/>
            <a:ext cx="597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Construction: Inscribed Circle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234" y="4829749"/>
            <a:ext cx="2261931" cy="1643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54" y="258567"/>
            <a:ext cx="4371055" cy="8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040" y="957119"/>
            <a:ext cx="9717632" cy="4268965"/>
          </a:xfrm>
        </p:spPr>
        <p:txBody>
          <a:bodyPr/>
          <a:lstStyle/>
          <a:p>
            <a:r>
              <a:rPr lang="en-US" dirty="0"/>
              <a:t>Unit 4: Circles and Volume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040" y="5468652"/>
            <a:ext cx="8866247" cy="706355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4.2 </a:t>
            </a:r>
            <a:r>
              <a:rPr lang="en-US" sz="3600" dirty="0">
                <a:solidFill>
                  <a:srgbClr val="7030A0"/>
                </a:solidFill>
              </a:rPr>
              <a:t>Circumference and Arc Length of a Circle</a:t>
            </a:r>
          </a:p>
        </p:txBody>
      </p:sp>
    </p:spTree>
    <p:extLst>
      <p:ext uri="{BB962C8B-B14F-4D97-AF65-F5344CB8AC3E}">
        <p14:creationId xmlns:p14="http://schemas.microsoft.com/office/powerpoint/2010/main" val="311547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43798"/>
          <a:stretch/>
        </p:blipFill>
        <p:spPr>
          <a:xfrm>
            <a:off x="4536205" y="499212"/>
            <a:ext cx="7321499" cy="3053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63215" y="1206752"/>
            <a:ext cx="199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0009" y="1606862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4201" y="2068526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1280" y="2068527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D855D8-0042-4849-BC7E-05AB3B3C8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30152"/>
              </p:ext>
            </p:extLst>
          </p:nvPr>
        </p:nvGraphicFramePr>
        <p:xfrm>
          <a:off x="4927706" y="4255594"/>
          <a:ext cx="679115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Converting between</a:t>
                      </a:r>
                      <a:r>
                        <a:rPr lang="en-US" sz="2400" baseline="0" dirty="0"/>
                        <a:t> Degrees  and Radians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87E27BC-B6BD-4925-A0F0-1593D63BB3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88197" y="4880996"/>
            <a:ext cx="2961132" cy="740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37A7F7-E11D-4053-ACBB-BD2C2F546E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07577" y="4996049"/>
            <a:ext cx="3021945" cy="62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8236" y="2833291"/>
            <a:ext cx="6580975" cy="267406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34988"/>
              </p:ext>
            </p:extLst>
          </p:nvPr>
        </p:nvGraphicFramePr>
        <p:xfrm>
          <a:off x="4813406" y="718597"/>
          <a:ext cx="679115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Converting between</a:t>
                      </a:r>
                      <a:r>
                        <a:rPr lang="en-US" sz="2400" baseline="0" dirty="0"/>
                        <a:t> Degrees  and Radians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2260" y="1461496"/>
            <a:ext cx="2961132" cy="740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0427" y="1533688"/>
            <a:ext cx="3021945" cy="625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02178" y="3607349"/>
                <a:ext cx="1467853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178" y="3607349"/>
                <a:ext cx="1467853" cy="568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54216" y="3673610"/>
                <a:ext cx="229230" cy="52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216" y="3673610"/>
                <a:ext cx="229230" cy="5295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8987" y="3596647"/>
                <a:ext cx="1681268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87" y="3596647"/>
                <a:ext cx="1681268" cy="5689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9673389" y="3673610"/>
                <a:ext cx="434148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73389" y="3673610"/>
                <a:ext cx="434148" cy="5845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81869" y="3973660"/>
                <a:ext cx="1467853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869" y="3973660"/>
                <a:ext cx="1467853" cy="5689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33907" y="4039921"/>
                <a:ext cx="229229" cy="527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907" y="4039921"/>
                <a:ext cx="229229" cy="5275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77851" y="4885694"/>
                <a:ext cx="1467853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51" y="4885694"/>
                <a:ext cx="1467853" cy="63658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06455" y="5068074"/>
                <a:ext cx="610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455" y="5068074"/>
                <a:ext cx="610745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9000" r="-11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74308" y="4917045"/>
                <a:ext cx="1467853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08" y="4917045"/>
                <a:ext cx="1467853" cy="6365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02912" y="5099425"/>
                <a:ext cx="610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912" y="5099425"/>
                <a:ext cx="610745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9000" r="-11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17731" y="5624070"/>
                <a:ext cx="1467853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731" y="5624070"/>
                <a:ext cx="1467853" cy="63658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146335" y="5806450"/>
                <a:ext cx="4568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335" y="5806450"/>
                <a:ext cx="456856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3333" r="-1466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680" y="547226"/>
            <a:ext cx="7237771" cy="516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6371" y="133241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5656" y="1748262"/>
            <a:ext cx="239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5594" y="269453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0102" y="303836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3647" y="3837709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2679" y="4412493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77962" y="4737346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80667" y="5098724"/>
                <a:ext cx="1044466" cy="49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667" y="5098724"/>
                <a:ext cx="1044466" cy="495905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552422" y="5099159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3.14</a:t>
            </a:r>
          </a:p>
        </p:txBody>
      </p:sp>
    </p:spTree>
    <p:extLst>
      <p:ext uri="{BB962C8B-B14F-4D97-AF65-F5344CB8AC3E}">
        <p14:creationId xmlns:p14="http://schemas.microsoft.com/office/powerpoint/2010/main" val="379438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225" y="375907"/>
            <a:ext cx="7455559" cy="10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5700" y="1490364"/>
            <a:ext cx="5288163" cy="4990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88078" y="2983977"/>
                <a:ext cx="1681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78" y="2983977"/>
                <a:ext cx="168126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09781" y="3045532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81" y="3045532"/>
                <a:ext cx="53700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364" r="-795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94298" y="2981873"/>
                <a:ext cx="1681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298" y="2981873"/>
                <a:ext cx="168126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16001" y="3043428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1" y="3043428"/>
                <a:ext cx="53700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27" r="-795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t="19980"/>
          <a:stretch/>
        </p:blipFill>
        <p:spPr>
          <a:xfrm>
            <a:off x="4474212" y="4523014"/>
            <a:ext cx="6242817" cy="1908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65519" y="5054344"/>
                <a:ext cx="1681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19" y="5054344"/>
                <a:ext cx="1681268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1201" y="5115899"/>
                <a:ext cx="5177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5.6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201" y="5115899"/>
                <a:ext cx="517770" cy="307777"/>
              </a:xfrm>
              <a:prstGeom prst="rect">
                <a:avLst/>
              </a:prstGeom>
              <a:blipFill>
                <a:blip r:embed="rId11"/>
                <a:stretch>
                  <a:fillRect l="-30588" t="-25490" r="-17647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65724" y="4649371"/>
                <a:ext cx="1681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724" y="4649371"/>
                <a:ext cx="1681268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553007" y="4710926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007" y="4710926"/>
                <a:ext cx="537006" cy="307777"/>
              </a:xfrm>
              <a:prstGeom prst="rect">
                <a:avLst/>
              </a:prstGeom>
              <a:blipFill>
                <a:blip r:embed="rId13"/>
                <a:stretch>
                  <a:fillRect l="-11364" r="-795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A4C5D54-090C-419C-8FA8-BA08F4AFCF9A}"/>
              </a:ext>
            </a:extLst>
          </p:cNvPr>
          <p:cNvSpPr txBox="1"/>
          <p:nvPr/>
        </p:nvSpPr>
        <p:spPr>
          <a:xfrm>
            <a:off x="6250146" y="82237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= </a:t>
            </a:r>
            <a:r>
              <a:rPr lang="el-GR" dirty="0"/>
              <a:t>π</a:t>
            </a:r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877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0638" y="268380"/>
            <a:ext cx="6358860" cy="60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9" y="1111351"/>
            <a:ext cx="7490337" cy="49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9" y="1606680"/>
            <a:ext cx="7490337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48" y="5264280"/>
            <a:ext cx="7490337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6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84"/>
          <a:stretch/>
        </p:blipFill>
        <p:spPr>
          <a:xfrm>
            <a:off x="4536203" y="268380"/>
            <a:ext cx="7233010" cy="2850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1525" y="268380"/>
            <a:ext cx="199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6203" y="1250109"/>
            <a:ext cx="249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7133" y="182020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length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6203" y="705384"/>
            <a:ext cx="3438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measure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4CF45-4EF3-45E9-8EDB-1AE09859A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33" y="3415394"/>
            <a:ext cx="71723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0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351" y="2182548"/>
            <a:ext cx="5553095" cy="4473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2945" y="3067267"/>
                <a:ext cx="2139445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45" y="3067267"/>
                <a:ext cx="2139445" cy="618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8052" y="3795325"/>
                <a:ext cx="537006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𝟕𝟕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52" y="3795325"/>
                <a:ext cx="537006" cy="5762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52255" y="3092915"/>
                <a:ext cx="2139445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255" y="3092915"/>
                <a:ext cx="2139445" cy="5670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42197" y="3767587"/>
                <a:ext cx="5370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97" y="3767587"/>
                <a:ext cx="537006" cy="5761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2356" y="4481257"/>
            <a:ext cx="6648344" cy="21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16832" y="4952317"/>
                <a:ext cx="2139445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32" y="4952317"/>
                <a:ext cx="2139445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8769" y="4990352"/>
                <a:ext cx="537006" cy="582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769" y="4990352"/>
                <a:ext cx="537006" cy="5824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67423" y="4858668"/>
                <a:ext cx="2139445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423" y="4858668"/>
                <a:ext cx="2139445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695" y="5601339"/>
                <a:ext cx="53700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695" y="5601339"/>
                <a:ext cx="537006" cy="5782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EB88F7A-EA88-48DB-8ED5-6317F1FFC68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13" t="2491" r="2602" b="41481"/>
          <a:stretch/>
        </p:blipFill>
        <p:spPr>
          <a:xfrm>
            <a:off x="4887460" y="312931"/>
            <a:ext cx="6629859" cy="14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37138" y="2113831"/>
                <a:ext cx="7286058" cy="377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</a:t>
                </a:r>
              </a:p>
              <a:p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missing variable. Round to nearest </a:t>
                </a:r>
                <a:r>
                  <a:rPr lang="en-US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hundredth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necessary.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 Length = 66			     2. Arc Length = 135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Central angle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                  Central Angle = 55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Radius =                                                            Radius = 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Arc Length = 300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4. Arc Length = 28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Central Angle = (in radians)	                            Central Angle = (in degrees)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Radius = 6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Radius = 7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38" y="2113831"/>
                <a:ext cx="7286058" cy="3773725"/>
              </a:xfrm>
              <a:prstGeom prst="rect">
                <a:avLst/>
              </a:prstGeom>
              <a:blipFill>
                <a:blip r:embed="rId4"/>
                <a:stretch>
                  <a:fillRect l="-921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0393" y="3127702"/>
                <a:ext cx="2139445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𝟔𝟔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l-GR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393" y="3127702"/>
                <a:ext cx="2139445" cy="567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87955" y="3727274"/>
            <a:ext cx="10964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 = 42.02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86060" y="3082868"/>
                <a:ext cx="213944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060" y="3082868"/>
                <a:ext cx="2139445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08639" y="4340941"/>
                <a:ext cx="1096454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𝟒𝟖𝟔𝟎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639" y="4340941"/>
                <a:ext cx="1096454" cy="443135"/>
              </a:xfrm>
              <a:prstGeom prst="rect">
                <a:avLst/>
              </a:prstGeom>
              <a:blipFill>
                <a:blip r:embed="rId7"/>
                <a:stretch>
                  <a:fillRect l="-14444" t="-411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62480" y="5454526"/>
                <a:ext cx="2139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480" y="5454526"/>
                <a:ext cx="2139445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1655" y="5796823"/>
                <a:ext cx="8832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C = 50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55" y="5796823"/>
                <a:ext cx="883255" cy="307777"/>
              </a:xfrm>
              <a:prstGeom prst="rect">
                <a:avLst/>
              </a:prstGeom>
              <a:blipFill>
                <a:blip r:embed="rId9"/>
                <a:stretch>
                  <a:fillRect l="-17241" t="-26000" r="-1034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61957" y="5291387"/>
                <a:ext cx="2139445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957" y="5291387"/>
                <a:ext cx="2139445" cy="508537"/>
              </a:xfrm>
              <a:prstGeom prst="rect">
                <a:avLst/>
              </a:prstGeom>
              <a:blipFill>
                <a:blip r:embed="rId10"/>
                <a:stretch>
                  <a:fillRect l="-2849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12989" y="5786315"/>
                <a:ext cx="13882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C = 229.18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989" y="5786315"/>
                <a:ext cx="1388201" cy="307777"/>
              </a:xfrm>
              <a:prstGeom prst="rect">
                <a:avLst/>
              </a:prstGeom>
              <a:blipFill>
                <a:blip r:embed="rId11"/>
                <a:stretch>
                  <a:fillRect l="-10965" t="-25490" r="-7018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97389" y="3666217"/>
                <a:ext cx="213944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𝟗𝟕𝟐𝟎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389" y="3666217"/>
                <a:ext cx="2139445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84905" y="5743178"/>
                <a:ext cx="2139445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905" y="5743178"/>
                <a:ext cx="2139445" cy="508537"/>
              </a:xfrm>
              <a:prstGeom prst="rect">
                <a:avLst/>
              </a:prstGeom>
              <a:blipFill>
                <a:blip r:embed="rId13"/>
                <a:stretch>
                  <a:fillRect l="-285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83751" y="6153510"/>
                <a:ext cx="213944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751" y="6153510"/>
                <a:ext cx="2139445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66579D2-F984-4B4E-9847-65985DD12D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7999" y="15042"/>
            <a:ext cx="5742701" cy="2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639" y="741511"/>
            <a:ext cx="11754251" cy="4268965"/>
          </a:xfrm>
        </p:spPr>
        <p:txBody>
          <a:bodyPr/>
          <a:lstStyle/>
          <a:p>
            <a:r>
              <a:rPr lang="en-US" dirty="0"/>
              <a:t>Unit 4: Circles and Volume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731" y="5163852"/>
            <a:ext cx="8612435" cy="70635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4.1 Similar Circles and Proportions</a:t>
            </a:r>
          </a:p>
        </p:txBody>
      </p:sp>
    </p:spTree>
    <p:extLst>
      <p:ext uri="{BB962C8B-B14F-4D97-AF65-F5344CB8AC3E}">
        <p14:creationId xmlns:p14="http://schemas.microsoft.com/office/powerpoint/2010/main" val="389432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9366" y="252696"/>
            <a:ext cx="9073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 – 1 Similar Circles and Proportions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07836" y="2890980"/>
                <a:ext cx="9844018" cy="361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All circles are </a:t>
                </a:r>
                <a:r>
                  <a:rPr lang="en-US" sz="2000" u="sng" dirty="0"/>
                  <a:t>__________________</a:t>
                </a:r>
                <a:r>
                  <a:rPr lang="en-US" sz="2000" dirty="0"/>
                  <a:t> if there exists a </a:t>
                </a:r>
                <a:r>
                  <a:rPr lang="en-US" sz="2000" u="sng" dirty="0"/>
                  <a:t>____________________ </a:t>
                </a:r>
                <a:r>
                  <a:rPr lang="en-US" sz="2000" dirty="0"/>
                  <a:t>  ___  ______________________ that maps circle A onto circle B.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In the diagram to the above, Circle A can be mapped onto circle B by first ______________ circle A onto circle B, and then _______________ circle A, centered at A, by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. </a:t>
                </a:r>
              </a:p>
              <a:p>
                <a:r>
                  <a:rPr lang="en-US" sz="2000" dirty="0"/>
                  <a:t>Since there exists a sequence of transformations that maps circle A onto circle B, circle A is </a:t>
                </a:r>
                <a:r>
                  <a:rPr lang="en-US" sz="2000" u="sng" dirty="0"/>
                  <a:t>____________</a:t>
                </a:r>
                <a:r>
                  <a:rPr lang="en-US" sz="2000" dirty="0"/>
                  <a:t> to circle B.</a:t>
                </a:r>
              </a:p>
              <a:p>
                <a:r>
                  <a:rPr lang="en-US" sz="2000" dirty="0"/>
                  <a:t>Performing a translation and dilation can transform a circle into any other circle. In other words, all circles are similar.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36" y="2890980"/>
                <a:ext cx="9844018" cy="3619261"/>
              </a:xfrm>
              <a:prstGeom prst="rect">
                <a:avLst/>
              </a:prstGeom>
              <a:blipFill>
                <a:blip r:embed="rId2"/>
                <a:stretch>
                  <a:fillRect l="-681" t="-842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67034" y="960582"/>
            <a:ext cx="3417983" cy="1701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273" y="281708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similar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0073" y="510029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similar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2209" y="4068259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rotating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5017" y="405689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dilating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2209" y="3158835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transformations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5236" y="2844796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59148" y="2817089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2327401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19" y="466148"/>
            <a:ext cx="9915525" cy="291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73746" y="3694545"/>
                <a:ext cx="1625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Circle #1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C = 10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46" y="3694545"/>
                <a:ext cx="1625600" cy="1569660"/>
              </a:xfrm>
              <a:prstGeom prst="rect">
                <a:avLst/>
              </a:prstGeom>
              <a:blipFill>
                <a:blip r:embed="rId3"/>
                <a:stretch>
                  <a:fillRect l="-5618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62800" y="3694545"/>
                <a:ext cx="19350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Circle #2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C = 20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694545"/>
                <a:ext cx="1935017" cy="1569660"/>
              </a:xfrm>
              <a:prstGeom prst="rect">
                <a:avLst/>
              </a:prstGeom>
              <a:blipFill>
                <a:blip r:embed="rId4"/>
                <a:stretch>
                  <a:fillRect l="-4732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1273" y="3801561"/>
                <a:ext cx="1625600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Ratio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3" y="3801561"/>
                <a:ext cx="1625600" cy="1355628"/>
              </a:xfrm>
              <a:prstGeom prst="rect">
                <a:avLst/>
              </a:prstGeom>
              <a:blipFill>
                <a:blip r:embed="rId5"/>
                <a:stretch>
                  <a:fillRect l="-5618" t="-3604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98182" y="3694545"/>
                <a:ext cx="1625600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Ratio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2" y="3694545"/>
                <a:ext cx="1625600" cy="1355628"/>
              </a:xfrm>
              <a:prstGeom prst="rect">
                <a:avLst/>
              </a:prstGeom>
              <a:blipFill>
                <a:blip r:embed="rId6"/>
                <a:stretch>
                  <a:fillRect l="-5993" t="-3604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7018" y="5442415"/>
                <a:ext cx="81372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These circles are similar because the ratios of the circumference to the radius for both circles is 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18" y="5442415"/>
                <a:ext cx="8137236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90" y="1496290"/>
            <a:ext cx="10689281" cy="4457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0691" y="2742888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concentric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7839" y="187497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radius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1782" y="1874980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proportional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248" y="2742888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circles</a:t>
            </a:r>
          </a:p>
        </p:txBody>
      </p:sp>
    </p:spTree>
    <p:extLst>
      <p:ext uri="{BB962C8B-B14F-4D97-AF65-F5344CB8AC3E}">
        <p14:creationId xmlns:p14="http://schemas.microsoft.com/office/powerpoint/2010/main" val="300608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13" y="1253218"/>
            <a:ext cx="10445750" cy="3660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7162" y="1722959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5449" y="1705558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9164" y="1273767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larger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4655" y="128077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272812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37" y="355023"/>
            <a:ext cx="10103959" cy="2628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2909" y="3362036"/>
                <a:ext cx="2641600" cy="1581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Smaller Circle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= 5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09" y="3362036"/>
                <a:ext cx="2641600" cy="1581715"/>
              </a:xfrm>
              <a:prstGeom prst="rect">
                <a:avLst/>
              </a:prstGeom>
              <a:blipFill>
                <a:blip r:embed="rId3"/>
                <a:stretch>
                  <a:fillRect l="-4608" t="-4247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27782" y="3362036"/>
                <a:ext cx="2641600" cy="16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Larger Circle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𝑃𝐴</m:t>
                            </m:r>
                          </m:e>
                        </m:acc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82" y="3362036"/>
                <a:ext cx="2641600" cy="1604222"/>
              </a:xfrm>
              <a:prstGeom prst="rect">
                <a:avLst/>
              </a:prstGeom>
              <a:blipFill>
                <a:blip r:embed="rId4"/>
                <a:stretch>
                  <a:fillRect l="-4850" t="-4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67091" y="3088979"/>
                <a:ext cx="1782618" cy="16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To find x: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𝑃𝐴</m:t>
                            </m:r>
                          </m:e>
                        </m:acc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91" y="3088979"/>
                <a:ext cx="1782618" cy="1604222"/>
              </a:xfrm>
              <a:prstGeom prst="rect">
                <a:avLst/>
              </a:prstGeom>
              <a:blipFill>
                <a:blip r:embed="rId5"/>
                <a:stretch>
                  <a:fillRect l="-7192" t="-4183" r="-1027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167091" y="4816599"/>
            <a:ext cx="279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25y = 250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6509" y="5189815"/>
            <a:ext cx="279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73128" y="5589925"/>
            <a:ext cx="279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 = 10 – 5 = 5</a:t>
            </a:r>
          </a:p>
        </p:txBody>
      </p:sp>
    </p:spTree>
    <p:extLst>
      <p:ext uri="{BB962C8B-B14F-4D97-AF65-F5344CB8AC3E}">
        <p14:creationId xmlns:p14="http://schemas.microsoft.com/office/powerpoint/2010/main" val="26406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639" y="741511"/>
            <a:ext cx="11754251" cy="4268965"/>
          </a:xfrm>
        </p:spPr>
        <p:txBody>
          <a:bodyPr/>
          <a:lstStyle/>
          <a:p>
            <a:r>
              <a:rPr lang="en-US" dirty="0"/>
              <a:t>Unit 4: Circles and Volume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731" y="5163852"/>
            <a:ext cx="8612435" cy="70635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4.3 Area and Area of a Sector</a:t>
            </a:r>
          </a:p>
        </p:txBody>
      </p:sp>
    </p:spTree>
    <p:extLst>
      <p:ext uri="{BB962C8B-B14F-4D97-AF65-F5344CB8AC3E}">
        <p14:creationId xmlns:p14="http://schemas.microsoft.com/office/powerpoint/2010/main" val="360612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0638" y="268380"/>
            <a:ext cx="6358860" cy="60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9" y="1111351"/>
            <a:ext cx="7490337" cy="49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9" y="1606680"/>
            <a:ext cx="74903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4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69" b="27688"/>
          <a:stretch/>
        </p:blipFill>
        <p:spPr>
          <a:xfrm>
            <a:off x="4553952" y="268381"/>
            <a:ext cx="4900291" cy="2752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5208" y="4094101"/>
            <a:ext cx="5603824" cy="2544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0" y="1342297"/>
            <a:ext cx="4376371" cy="4792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48780" y="119171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0333" y="208314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99255" y="5508364"/>
                <a:ext cx="116762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55" y="5508364"/>
                <a:ext cx="1167624" cy="375552"/>
              </a:xfrm>
              <a:prstGeom prst="rect">
                <a:avLst/>
              </a:prstGeom>
              <a:blipFill rotWithShape="0">
                <a:blip r:embed="rId5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34942" y="5508364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942" y="5508364"/>
                <a:ext cx="53700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227" r="-795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99032" y="5628365"/>
                <a:ext cx="116762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032" y="5628365"/>
                <a:ext cx="1167624" cy="375552"/>
              </a:xfrm>
              <a:prstGeom prst="rect">
                <a:avLst/>
              </a:prstGeom>
              <a:blipFill rotWithShape="0">
                <a:blip r:embed="rId7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14341" y="6139402"/>
                <a:ext cx="6908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𝟖𝟒𝟏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341" y="6139402"/>
                <a:ext cx="690895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7895" r="-526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0972423-8632-4643-B331-608E8C5EC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6682" y="2900690"/>
            <a:ext cx="4751331" cy="1313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EE4CA9-0F57-4076-964C-0E8C6550AF22}"/>
              </a:ext>
            </a:extLst>
          </p:cNvPr>
          <p:cNvPicPr/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96" y="211339"/>
            <a:ext cx="2581014" cy="24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213" y="1990223"/>
            <a:ext cx="6219845" cy="296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04100" y="4914616"/>
                <a:ext cx="142917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00" y="4914616"/>
                <a:ext cx="1429179" cy="375552"/>
              </a:xfrm>
              <a:prstGeom prst="rect">
                <a:avLst/>
              </a:prstGeom>
              <a:blipFill rotWithShape="0">
                <a:blip r:embed="rId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33279" y="4948503"/>
                <a:ext cx="10943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9" y="4948503"/>
                <a:ext cx="109433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5000" r="-33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07645" y="5033474"/>
                <a:ext cx="116762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645" y="5033474"/>
                <a:ext cx="1167624" cy="375552"/>
              </a:xfrm>
              <a:prstGeom prst="rect">
                <a:avLst/>
              </a:prstGeom>
              <a:blipFill>
                <a:blip r:embed="rId7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75269" y="5044343"/>
                <a:ext cx="6908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269" y="5044343"/>
                <a:ext cx="690895" cy="307777"/>
              </a:xfrm>
              <a:prstGeom prst="rect">
                <a:avLst/>
              </a:prstGeom>
              <a:blipFill>
                <a:blip r:embed="rId8"/>
                <a:stretch>
                  <a:fillRect l="-8850" r="-619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4791" y="1863337"/>
            <a:ext cx="7301831" cy="3103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4ACC4-5137-42FC-8DFC-B334199B45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7866" y="142264"/>
            <a:ext cx="5849234" cy="16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165"/>
          <a:stretch/>
        </p:blipFill>
        <p:spPr>
          <a:xfrm>
            <a:off x="4701590" y="553201"/>
            <a:ext cx="7314323" cy="2092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1590" y="387293"/>
            <a:ext cx="276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4262" y="160638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8857" y="1973541"/>
            <a:ext cx="199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ratio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C01FE-7D82-4573-83BC-2EC1D20E1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480" y="3036434"/>
            <a:ext cx="7277100" cy="26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4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335"/>
          <a:stretch/>
        </p:blipFill>
        <p:spPr>
          <a:xfrm>
            <a:off x="4712869" y="3215810"/>
            <a:ext cx="6557643" cy="2864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8059" y="5034586"/>
                <a:ext cx="1824021" cy="6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59" y="5034586"/>
                <a:ext cx="1824021" cy="6551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12688" y="5208286"/>
                <a:ext cx="383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688" y="5208286"/>
                <a:ext cx="38311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1111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33696" y="4687182"/>
                <a:ext cx="1824021" cy="6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𝟏𝟐𝟎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696" y="4687182"/>
                <a:ext cx="1824021" cy="6551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04154" y="5557271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54" y="5557271"/>
                <a:ext cx="53700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227" r="-795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17835" y="3215811"/>
            <a:ext cx="230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D51E4D-0E82-4EA8-932E-A671775BB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868" y="181572"/>
            <a:ext cx="7339919" cy="26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29"/>
          <a:stretch/>
        </p:blipFill>
        <p:spPr>
          <a:xfrm>
            <a:off x="4712869" y="3204152"/>
            <a:ext cx="7094119" cy="2875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31268" y="6180485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268" y="6180485"/>
                <a:ext cx="537006" cy="307777"/>
              </a:xfrm>
              <a:prstGeom prst="rect">
                <a:avLst/>
              </a:prstGeom>
              <a:blipFill>
                <a:blip r:embed="rId4"/>
                <a:stretch>
                  <a:fillRect l="-11364" r="-79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712869" y="4176074"/>
            <a:ext cx="2328954" cy="182847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8771182" y="4176074"/>
            <a:ext cx="2343019" cy="1828471"/>
          </a:xfrm>
          <a:prstGeom prst="rect">
            <a:avLst/>
          </a:prstGeom>
        </p:spPr>
      </p:pic>
      <p:sp>
        <p:nvSpPr>
          <p:cNvPr id="14" name="Text Box 10330"/>
          <p:cNvSpPr txBox="1"/>
          <p:nvPr/>
        </p:nvSpPr>
        <p:spPr>
          <a:xfrm>
            <a:off x="4712869" y="4176074"/>
            <a:ext cx="603849" cy="39592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0330"/>
          <p:cNvSpPr txBox="1"/>
          <p:nvPr/>
        </p:nvSpPr>
        <p:spPr>
          <a:xfrm>
            <a:off x="8804250" y="4176074"/>
            <a:ext cx="603849" cy="39592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49083" y="4374037"/>
                <a:ext cx="1824021" cy="6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083" y="4374037"/>
                <a:ext cx="1824021" cy="655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53818" y="4572001"/>
                <a:ext cx="555783" cy="582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818" y="4572001"/>
                <a:ext cx="555783" cy="5824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60488" y="6016980"/>
                <a:ext cx="182402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488" y="6016980"/>
                <a:ext cx="1824021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77346" y="3204153"/>
            <a:ext cx="230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9B1451-30D6-4768-91E4-73DBCD6BA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025" y="237733"/>
            <a:ext cx="7277100" cy="26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951"/>
          <a:stretch/>
        </p:blipFill>
        <p:spPr>
          <a:xfrm>
            <a:off x="4712869" y="3137602"/>
            <a:ext cx="7094119" cy="2942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330"/>
              <p:cNvSpPr txBox="1"/>
              <p:nvPr/>
            </p:nvSpPr>
            <p:spPr>
              <a:xfrm>
                <a:off x="4712869" y="4091709"/>
                <a:ext cx="7292196" cy="2710732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>
                  <a:spcBef>
                    <a:spcPts val="0"/>
                  </a:spcBef>
                </a:pPr>
                <a:r>
                  <a:rPr lang="en-US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   Area of Sector = 72		     2. Area of Sector = 125</a:t>
                </a:r>
                <a:endParaRPr lang="en-US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spcBef>
                    <a:spcPts val="0"/>
                  </a:spcBef>
                </a:pPr>
                <a:r>
                  <a:rPr lang="en-US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Radius = 4			          Radius = </a:t>
                </a:r>
              </a:p>
              <a:p>
                <a:pPr marR="0">
                  <a:spcBef>
                    <a:spcPts val="0"/>
                  </a:spcBef>
                </a:pPr>
                <a:r>
                  <a:rPr lang="en-US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Central Angle = (in degrees)	          Central Angle = 10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10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869" y="4091709"/>
                <a:ext cx="7292196" cy="2710732"/>
              </a:xfrm>
              <a:prstGeom prst="rect">
                <a:avLst/>
              </a:prstGeom>
              <a:blipFill>
                <a:blip r:embed="rId4"/>
                <a:stretch>
                  <a:fillRect l="-669" t="-1348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8201" y="4930698"/>
                <a:ext cx="1824021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72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01" y="4930698"/>
                <a:ext cx="1824021" cy="681020"/>
              </a:xfrm>
              <a:prstGeom prst="rect">
                <a:avLst/>
              </a:prstGeom>
              <a:blipFill>
                <a:blip r:embed="rId5"/>
                <a:stretch>
                  <a:fillRect l="-5686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9683" y="6078913"/>
                <a:ext cx="1398499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𝟏𝟔𝟐𝟎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83" y="6078913"/>
                <a:ext cx="1398499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52360" y="4969695"/>
                <a:ext cx="2079058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125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360" y="4969695"/>
                <a:ext cx="2079058" cy="535468"/>
              </a:xfrm>
              <a:prstGeom prst="rect">
                <a:avLst/>
              </a:prstGeom>
              <a:blipFill>
                <a:blip r:embed="rId7"/>
                <a:stretch>
                  <a:fillRect l="-322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657962" y="3137602"/>
            <a:ext cx="734710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 3</a:t>
            </a:r>
          </a:p>
          <a:p>
            <a:endParaRPr lang="en-US" sz="2000" b="1" dirty="0"/>
          </a:p>
          <a:p>
            <a:r>
              <a:rPr lang="en-US" sz="1600" dirty="0"/>
              <a:t>Find the missing variable.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30962" y="5645783"/>
                <a:ext cx="20984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25920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𝝅𝜽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62" y="5645783"/>
                <a:ext cx="2098498" cy="400110"/>
              </a:xfrm>
              <a:prstGeom prst="rect">
                <a:avLst/>
              </a:prstGeom>
              <a:blipFill>
                <a:blip r:embed="rId8"/>
                <a:stretch>
                  <a:fillRect l="-3488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92049" y="5500234"/>
                <a:ext cx="182402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125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49" y="5500234"/>
                <a:ext cx="1824021" cy="407099"/>
              </a:xfrm>
              <a:prstGeom prst="rect">
                <a:avLst/>
              </a:prstGeom>
              <a:blipFill>
                <a:blip r:embed="rId9"/>
                <a:stretch>
                  <a:fillRect l="-3679" t="-7463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13120" y="5875603"/>
                <a:ext cx="182402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120" y="5875603"/>
                <a:ext cx="1824021" cy="407099"/>
              </a:xfrm>
              <a:prstGeom prst="rect">
                <a:avLst/>
              </a:prstGeom>
              <a:blipFill>
                <a:blip r:embed="rId10"/>
                <a:stretch>
                  <a:fillRect l="-4013" t="-7463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579877" y="6277773"/>
            <a:ext cx="6283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 = 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7ECDBB-0417-4064-97D8-041A33658E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2963" y="142553"/>
            <a:ext cx="7277100" cy="26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7" grpId="0"/>
      <p:bldP spid="18" grpId="0"/>
      <p:bldP spid="1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4976" y="119770"/>
            <a:ext cx="662218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Area of a Segment of a Circle</a:t>
            </a:r>
          </a:p>
          <a:p>
            <a:endParaRPr lang="en-US" sz="2800" b="1" dirty="0"/>
          </a:p>
          <a:p>
            <a:r>
              <a:rPr lang="en-US" sz="2800" dirty="0"/>
              <a:t>The segment of a circle is the region bounded by a chord and the arc subtended by the chord. The segment is the small partially curved figure left when the triangular portion of the sector is removed.</a:t>
            </a:r>
          </a:p>
          <a:p>
            <a:endParaRPr lang="en-US" sz="2800" dirty="0"/>
          </a:p>
          <a:p>
            <a:r>
              <a:rPr lang="en-US" sz="2800" dirty="0"/>
              <a:t>To find the area of the segment:</a:t>
            </a:r>
          </a:p>
          <a:p>
            <a:endParaRPr lang="en-US" sz="2000" dirty="0"/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4331201" y="4859529"/>
            <a:ext cx="3908024" cy="13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3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859" y="490887"/>
            <a:ext cx="7099082" cy="39848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2400" b="1" dirty="0"/>
              <a:t>Example 4:</a:t>
            </a:r>
            <a:r>
              <a:rPr lang="en-US" dirty="0"/>
              <a:t> </a:t>
            </a:r>
            <a:r>
              <a:rPr lang="en-US" sz="2000" dirty="0"/>
              <a:t>Find the area of a segment of a circle with a central angle of 120 degrees and a radius of 8 cm. Express answer to the </a:t>
            </a:r>
            <a:r>
              <a:rPr lang="en-US" sz="2000" i="1" dirty="0"/>
              <a:t>nearest integer.</a:t>
            </a:r>
          </a:p>
          <a:p>
            <a:endParaRPr lang="en-US" dirty="0"/>
          </a:p>
          <a:p>
            <a:r>
              <a:rPr lang="en-US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1: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area of the sector</a:t>
            </a:r>
            <a:endParaRPr lang="en-US" alt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Step 2: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Draw the line that represents the height (altitude) of the triangle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11241"/>
          <a:stretch/>
        </p:blipFill>
        <p:spPr>
          <a:xfrm>
            <a:off x="1041917" y="1275347"/>
            <a:ext cx="2731186" cy="22679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1043" y="2325320"/>
            <a:ext cx="5738713" cy="83923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b="10475"/>
          <a:stretch/>
        </p:blipFill>
        <p:spPr>
          <a:xfrm>
            <a:off x="8198969" y="4013400"/>
            <a:ext cx="2533200" cy="23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12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7999" y="866274"/>
                <a:ext cx="8858451" cy="385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Step 3: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Use the appropriate Trig ratio to find the missing sides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= height of the triangle		y = base of the triangle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 60</a:t>
                </a:r>
                <a:r>
                  <a:rPr lang="en-US" sz="28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Cos 60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 60 = y				8 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 60 = x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6.93 = y				4 = x	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866274"/>
                <a:ext cx="8858451" cy="3857274"/>
              </a:xfrm>
              <a:prstGeom prst="rect">
                <a:avLst/>
              </a:prstGeom>
              <a:blipFill>
                <a:blip r:embed="rId2"/>
                <a:stretch>
                  <a:fillRect l="-1376" t="-1264" b="-3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 rotWithShape="1">
          <a:blip r:embed="rId3"/>
          <a:srcRect b="9514"/>
          <a:stretch/>
        </p:blipFill>
        <p:spPr>
          <a:xfrm>
            <a:off x="4944024" y="3874856"/>
            <a:ext cx="2533200" cy="23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3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48196" y="713570"/>
            <a:ext cx="4676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 the area of the triangle.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99" y="1683785"/>
            <a:ext cx="7190365" cy="40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0638" y="268380"/>
            <a:ext cx="6358860" cy="60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9" y="1111351"/>
            <a:ext cx="7490337" cy="495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9" y="1606680"/>
            <a:ext cx="7490337" cy="44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3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837" y="713631"/>
            <a:ext cx="82850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5: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area of a segment of a circle if the central angle of the segment is 165º and the radius is 40.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95797" y="2221736"/>
            <a:ext cx="3672494" cy="37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9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581" y="563419"/>
            <a:ext cx="77585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6: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area of a segment of a circle if the central angle of the segment is 50º and the radius is 15.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58935" y="2154650"/>
            <a:ext cx="2881284" cy="26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1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767" y="907766"/>
            <a:ext cx="11366323" cy="4268965"/>
          </a:xfrm>
        </p:spPr>
        <p:txBody>
          <a:bodyPr/>
          <a:lstStyle/>
          <a:p>
            <a:r>
              <a:rPr lang="en-US" dirty="0"/>
              <a:t>Unit 4: Circles and Volume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4767" y="5468652"/>
            <a:ext cx="8612435" cy="70635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4.4 Central and Inscribed Angles</a:t>
            </a:r>
          </a:p>
        </p:txBody>
      </p:sp>
    </p:spTree>
    <p:extLst>
      <p:ext uri="{BB962C8B-B14F-4D97-AF65-F5344CB8AC3E}">
        <p14:creationId xmlns:p14="http://schemas.microsoft.com/office/powerpoint/2010/main" val="2083342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BB1E114-8C8E-4704-A2A6-4B55D5C08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64822" y="1118179"/>
            <a:ext cx="2821488" cy="4621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23834-51AD-41A0-9FC5-E66BD6114251}"/>
              </a:ext>
            </a:extLst>
          </p:cNvPr>
          <p:cNvSpPr txBox="1"/>
          <p:nvPr/>
        </p:nvSpPr>
        <p:spPr>
          <a:xfrm>
            <a:off x="3791913" y="220114"/>
            <a:ext cx="55321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arc can be measured in two ways, by the _____________ along its curve and by the measure of its ________ _________. A central angle is an angle whose vertex is the center of a circle. The rays of a central angle pass through the circle and cut off an arc called the _________________ ________. Intercepted arc and its central angle have the same measure.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6178" y="538347"/>
            <a:ext cx="1675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6550" y="1392368"/>
            <a:ext cx="5532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     central  </a:t>
            </a: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angle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2751" y="3964711"/>
            <a:ext cx="4257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intercepted          arc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93533" y="3518350"/>
            <a:ext cx="99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80˚</a:t>
            </a:r>
          </a:p>
        </p:txBody>
      </p:sp>
    </p:spTree>
    <p:extLst>
      <p:ext uri="{BB962C8B-B14F-4D97-AF65-F5344CB8AC3E}">
        <p14:creationId xmlns:p14="http://schemas.microsoft.com/office/powerpoint/2010/main" val="32822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3861" y="210250"/>
            <a:ext cx="6817894" cy="64647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6947" y="116615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72˚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15073" y="1627823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21˚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5073" y="208948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108˚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7157" y="2462471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93˚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63198" y="286404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267˚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077" y="3524907"/>
            <a:ext cx="7603217" cy="31208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45888" y="4477067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90˚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36629" y="4942480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124˚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72929" y="5404145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236˚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78715" y="5849125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304˚</a:t>
            </a:r>
          </a:p>
        </p:txBody>
      </p:sp>
    </p:spTree>
    <p:extLst>
      <p:ext uri="{BB962C8B-B14F-4D97-AF65-F5344CB8AC3E}">
        <p14:creationId xmlns:p14="http://schemas.microsoft.com/office/powerpoint/2010/main" val="33215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6607" y="396717"/>
            <a:ext cx="7526004" cy="6100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20925" y="1451390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0821" y="1868066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167˚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00872" y="228474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13˚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80821" y="2655524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347˚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034" y="3554063"/>
            <a:ext cx="8474001" cy="29429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35571" y="427354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88441" y="468295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167˚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29474" y="507645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98˚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01779" y="5469964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262˚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56592" y="583854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201˚</a:t>
            </a:r>
          </a:p>
        </p:txBody>
      </p:sp>
    </p:spTree>
    <p:extLst>
      <p:ext uri="{BB962C8B-B14F-4D97-AF65-F5344CB8AC3E}">
        <p14:creationId xmlns:p14="http://schemas.microsoft.com/office/powerpoint/2010/main" val="23662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861033-80A0-4839-861E-895767B1970E}"/>
              </a:ext>
            </a:extLst>
          </p:cNvPr>
          <p:cNvSpPr txBox="1"/>
          <p:nvPr/>
        </p:nvSpPr>
        <p:spPr>
          <a:xfrm>
            <a:off x="3918858" y="620486"/>
            <a:ext cx="49802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inscribed angle is an angle whose vertex is on a circle and whose sides contain __________________ of the circle. An intercepted arc consists of endpoints that lie on the sides of an inscribed angle and all the points of the circle between them. A chord or arc subtends an angle if its endpoints lie on the sides of the angle.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A5D794-EDA8-41B0-9208-A57FD0EDBB0E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0" t="34321" r="918" b="5803"/>
          <a:stretch/>
        </p:blipFill>
        <p:spPr bwMode="auto">
          <a:xfrm>
            <a:off x="8864066" y="1426309"/>
            <a:ext cx="3189514" cy="4514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2765" y="1860632"/>
            <a:ext cx="289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930284" y="4277148"/>
                <a:ext cx="802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284" y="4277148"/>
                <a:ext cx="802256" cy="461665"/>
              </a:xfrm>
              <a:prstGeom prst="rect">
                <a:avLst/>
              </a:prstGeom>
              <a:blipFill>
                <a:blip r:embed="rId5"/>
                <a:stretch>
                  <a:fillRect l="-12121" t="-12000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748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59" y="1481420"/>
            <a:ext cx="7972425" cy="3409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1942" y="4034839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31˚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22741" y="403483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226˚</a:t>
            </a:r>
          </a:p>
        </p:txBody>
      </p:sp>
    </p:spTree>
    <p:extLst>
      <p:ext uri="{BB962C8B-B14F-4D97-AF65-F5344CB8AC3E}">
        <p14:creationId xmlns:p14="http://schemas.microsoft.com/office/powerpoint/2010/main" val="8256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53970" y="104120"/>
            <a:ext cx="7851967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3970" y="2387014"/>
            <a:ext cx="7792453" cy="3227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6041" y="332549"/>
            <a:ext cx="120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9505" y="660645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90˚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7620" y="1289184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congruent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6672" y="1678835"/>
            <a:ext cx="150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ACD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7427" y="5085347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90˚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2389" y="462368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41˚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2389" y="5085346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41˚</a:t>
            </a:r>
          </a:p>
        </p:txBody>
      </p:sp>
    </p:spTree>
    <p:extLst>
      <p:ext uri="{BB962C8B-B14F-4D97-AF65-F5344CB8AC3E}">
        <p14:creationId xmlns:p14="http://schemas.microsoft.com/office/powerpoint/2010/main" val="5772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954" y="105397"/>
            <a:ext cx="8222583" cy="1495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29405" y="521689"/>
            <a:ext cx="253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supplementary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68908" y="1099219"/>
                <a:ext cx="275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08" y="1099219"/>
                <a:ext cx="275395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49" r="-331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21841" y="1088144"/>
                <a:ext cx="2811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841" y="1088144"/>
                <a:ext cx="281166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15" r="-324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221" y="1890694"/>
            <a:ext cx="8049691" cy="29623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44648" y="3371879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72˚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0341" y="3718853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108˚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19789" y="4055125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87˚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7616" y="4853064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3</a:t>
            </a:r>
          </a:p>
        </p:txBody>
      </p:sp>
    </p:spTree>
    <p:extLst>
      <p:ext uri="{BB962C8B-B14F-4D97-AF65-F5344CB8AC3E}">
        <p14:creationId xmlns:p14="http://schemas.microsoft.com/office/powerpoint/2010/main" val="6547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0638" y="268380"/>
            <a:ext cx="6358860" cy="60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9" y="1111351"/>
            <a:ext cx="7490337" cy="49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8" y="1606680"/>
            <a:ext cx="7490337" cy="45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4374" y="1016410"/>
            <a:ext cx="7126851" cy="52221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06181" y="3451123"/>
            <a:ext cx="958645" cy="663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2562" y="3451122"/>
            <a:ext cx="958645" cy="663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71587" y="3435143"/>
            <a:ext cx="958645" cy="663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96512" y="4704732"/>
            <a:ext cx="314351" cy="339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43536" y="4857132"/>
            <a:ext cx="314351" cy="339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41380" y="4399938"/>
            <a:ext cx="314351" cy="339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571976" y="4886628"/>
            <a:ext cx="314351" cy="339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8790886">
            <a:off x="5551642" y="5613253"/>
            <a:ext cx="865944" cy="854722"/>
          </a:xfrm>
          <a:prstGeom prst="arc">
            <a:avLst>
              <a:gd name="adj1" fmla="val 16200000"/>
              <a:gd name="adj2" fmla="val 1984965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8790886">
            <a:off x="6775783" y="5585102"/>
            <a:ext cx="705216" cy="661812"/>
          </a:xfrm>
          <a:prstGeom prst="arc">
            <a:avLst>
              <a:gd name="adj1" fmla="val 16200000"/>
              <a:gd name="adj2" fmla="val 889757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7476810" y="5383846"/>
            <a:ext cx="865944" cy="854722"/>
          </a:xfrm>
          <a:prstGeom prst="arc">
            <a:avLst>
              <a:gd name="adj1" fmla="val 14145575"/>
              <a:gd name="adj2" fmla="val 1984965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3793770">
            <a:off x="8598015" y="5502424"/>
            <a:ext cx="777447" cy="783448"/>
          </a:xfrm>
          <a:prstGeom prst="arc">
            <a:avLst>
              <a:gd name="adj1" fmla="val 14963169"/>
              <a:gd name="adj2" fmla="val 1984965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7539826">
            <a:off x="9753965" y="5341780"/>
            <a:ext cx="865944" cy="854722"/>
          </a:xfrm>
          <a:prstGeom prst="arc">
            <a:avLst>
              <a:gd name="adj1" fmla="val 16200000"/>
              <a:gd name="adj2" fmla="val 2122908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646" y="1025013"/>
            <a:ext cx="7575448" cy="4107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5012" y="5433073"/>
            <a:ext cx="752170" cy="553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646" y="5272547"/>
                <a:ext cx="142936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646" y="5272547"/>
                <a:ext cx="1429366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6200" y="5433616"/>
                <a:ext cx="1564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00" y="5433616"/>
                <a:ext cx="156459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063" y="5329836"/>
            <a:ext cx="837260" cy="530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79251" y="5433616"/>
                <a:ext cx="1564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251" y="5433616"/>
                <a:ext cx="156459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6204" y="5389682"/>
            <a:ext cx="607538" cy="4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70" y="884904"/>
            <a:ext cx="7694723" cy="5973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212" y="3362632"/>
            <a:ext cx="1336322" cy="357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9731" y="3376228"/>
            <a:ext cx="1342953" cy="344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1167" y="3362632"/>
            <a:ext cx="859240" cy="355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6395" y="4873105"/>
            <a:ext cx="1874121" cy="30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5053" y="4910253"/>
            <a:ext cx="881106" cy="314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6017" y="4921444"/>
            <a:ext cx="1207394" cy="257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8292" y="6198513"/>
            <a:ext cx="1338263" cy="309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055" y="6211898"/>
            <a:ext cx="1031104" cy="3347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6849" y="6211898"/>
            <a:ext cx="1073558" cy="3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1902" y="766921"/>
            <a:ext cx="7384795" cy="597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3344" y="351570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Semicircle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4657" y="3072228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Adjacent arcs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5971" y="3515699"/>
            <a:ext cx="228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Concentric circles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3664" y="4449296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angle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2775" y="4897024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9913" y="4897023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arc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4555" y="6205354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arc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9931" y="6276630"/>
            <a:ext cx="242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0349" y="6275873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1608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3565</TotalTime>
  <Words>1040</Words>
  <Application>Microsoft Office PowerPoint</Application>
  <PresentationFormat>Widescreen</PresentationFormat>
  <Paragraphs>296</Paragraphs>
  <Slides>49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Wisp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Circles and Volume</dc:title>
  <dc:creator>Kenya Sailor</dc:creator>
  <cp:lastModifiedBy>Paige Roberts</cp:lastModifiedBy>
  <cp:revision>77</cp:revision>
  <cp:lastPrinted>2017-03-28T12:08:25Z</cp:lastPrinted>
  <dcterms:created xsi:type="dcterms:W3CDTF">2017-03-13T16:59:22Z</dcterms:created>
  <dcterms:modified xsi:type="dcterms:W3CDTF">2018-09-15T17:33:50Z</dcterms:modified>
</cp:coreProperties>
</file>